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33"/>
  </p:notesMasterIdLst>
  <p:handoutMasterIdLst>
    <p:handoutMasterId r:id="rId34"/>
  </p:handoutMasterIdLst>
  <p:sldIdLst>
    <p:sldId id="337" r:id="rId2"/>
    <p:sldId id="516" r:id="rId3"/>
    <p:sldId id="287" r:id="rId4"/>
    <p:sldId id="490" r:id="rId5"/>
    <p:sldId id="491" r:id="rId6"/>
    <p:sldId id="492" r:id="rId7"/>
    <p:sldId id="493" r:id="rId8"/>
    <p:sldId id="494" r:id="rId9"/>
    <p:sldId id="495" r:id="rId10"/>
    <p:sldId id="368" r:id="rId11"/>
    <p:sldId id="497" r:id="rId12"/>
    <p:sldId id="498" r:id="rId13"/>
    <p:sldId id="514" r:id="rId14"/>
    <p:sldId id="496" r:id="rId15"/>
    <p:sldId id="499" r:id="rId16"/>
    <p:sldId id="506" r:id="rId17"/>
    <p:sldId id="507" r:id="rId18"/>
    <p:sldId id="508" r:id="rId19"/>
    <p:sldId id="509" r:id="rId20"/>
    <p:sldId id="510" r:id="rId21"/>
    <p:sldId id="511" r:id="rId22"/>
    <p:sldId id="512" r:id="rId23"/>
    <p:sldId id="500" r:id="rId24"/>
    <p:sldId id="501" r:id="rId25"/>
    <p:sldId id="503" r:id="rId26"/>
    <p:sldId id="504" r:id="rId27"/>
    <p:sldId id="505" r:id="rId28"/>
    <p:sldId id="502" r:id="rId29"/>
    <p:sldId id="515" r:id="rId30"/>
    <p:sldId id="513" r:id="rId31"/>
    <p:sldId id="282" r:id="rId32"/>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84" autoAdjust="0"/>
    <p:restoredTop sz="77302" autoAdjust="0"/>
  </p:normalViewPr>
  <p:slideViewPr>
    <p:cSldViewPr snapToGrid="0">
      <p:cViewPr varScale="1">
        <p:scale>
          <a:sx n="72" d="100"/>
          <a:sy n="72" d="100"/>
        </p:scale>
        <p:origin x="135" y="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7" d="100"/>
          <a:sy n="77" d="100"/>
        </p:scale>
        <p:origin x="4056"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9048" tIns="49524" rIns="99048" bIns="49524" rtlCol="0"/>
          <a:lstStyle>
            <a:lvl1pPr algn="r">
              <a:defRPr sz="1300"/>
            </a:lvl1pPr>
          </a:lstStyle>
          <a:p>
            <a:fld id="{202C1FBA-CF23-45CA-A289-03E32D160964}" type="datetimeFigureOut">
              <a:rPr lang="zh-CN" altLang="en-US" smtClean="0"/>
              <a:t>2023/10/23</a:t>
            </a:fld>
            <a:endParaRPr lang="zh-CN" altLang="en-US"/>
          </a:p>
        </p:txBody>
      </p:sp>
      <p:sp>
        <p:nvSpPr>
          <p:cNvPr id="4" name="页脚占位符 3"/>
          <p:cNvSpPr>
            <a:spLocks noGrp="1"/>
          </p:cNvSpPr>
          <p:nvPr>
            <p:ph type="ftr" sz="quarter" idx="2"/>
          </p:nvPr>
        </p:nvSpPr>
        <p:spPr>
          <a:xfrm>
            <a:off x="1" y="9721108"/>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5" y="9721108"/>
            <a:ext cx="3076363" cy="513507"/>
          </a:xfrm>
          <a:prstGeom prst="rect">
            <a:avLst/>
          </a:prstGeom>
        </p:spPr>
        <p:txBody>
          <a:bodyPr vert="horz" lIns="99048" tIns="49524" rIns="99048" bIns="49524" rtlCol="0" anchor="b"/>
          <a:lstStyle>
            <a:lvl1pPr algn="r">
              <a:defRPr sz="13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5" y="0"/>
            <a:ext cx="3076363" cy="513508"/>
          </a:xfrm>
          <a:prstGeom prst="rect">
            <a:avLst/>
          </a:prstGeom>
        </p:spPr>
        <p:txBody>
          <a:bodyPr vert="horz" lIns="99048" tIns="49524" rIns="99048" bIns="49524" rtlCol="0"/>
          <a:lstStyle>
            <a:lvl1pPr algn="r">
              <a:defRPr sz="1300"/>
            </a:lvl1pPr>
          </a:lstStyle>
          <a:p>
            <a:fld id="{6D966BD8-0FC1-456F-BDC6-7D0CA8E36566}" type="datetimeFigureOut">
              <a:rPr lang="zh-CN" altLang="en-US" smtClean="0"/>
              <a:t>2023/10/23</a:t>
            </a:fld>
            <a:endParaRPr lang="zh-CN" altLang="en-US"/>
          </a:p>
        </p:txBody>
      </p:sp>
      <p:sp>
        <p:nvSpPr>
          <p:cNvPr id="4" name="幻灯片图像占位符 3"/>
          <p:cNvSpPr>
            <a:spLocks noGrp="1" noRot="1" noChangeAspect="1"/>
          </p:cNvSpPr>
          <p:nvPr>
            <p:ph type="sldImg" idx="2"/>
          </p:nvPr>
        </p:nvSpPr>
        <p:spPr>
          <a:xfrm>
            <a:off x="481013" y="1279525"/>
            <a:ext cx="6137275" cy="3452813"/>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8"/>
            <a:ext cx="5679440" cy="4029878"/>
          </a:xfrm>
          <a:prstGeom prst="rect">
            <a:avLst/>
          </a:prstGeom>
        </p:spPr>
        <p:txBody>
          <a:bodyPr vert="horz" lIns="99048" tIns="49524" rIns="99048" bIns="49524"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721108"/>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5" y="9721108"/>
            <a:ext cx="3076363" cy="513507"/>
          </a:xfrm>
          <a:prstGeom prst="rect">
            <a:avLst/>
          </a:prstGeom>
        </p:spPr>
        <p:txBody>
          <a:bodyPr vert="horz" lIns="99048" tIns="49524" rIns="99048" bIns="49524" rtlCol="0" anchor="b"/>
          <a:lstStyle>
            <a:lvl1pPr algn="r">
              <a:defRPr sz="13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7275" cy="34528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287419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回到图像质量评价问题上，简要介绍一下传统图像质量是如何评价的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首先，图像经过采集、压缩、传输、处理、显示等过程中，会产生各种各样的失真，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包括噪声、模糊、块效应等视觉失真，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研究者是如何评估得到的图像的感知质量？</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3000347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a:t>这里简单介绍一些无参考的图像质量方法</a:t>
            </a:r>
            <a:endParaRPr lang="en-US" altLang="zh-CN" sz="1200" b="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t>BRISQUE</a:t>
            </a:r>
            <a:r>
              <a:rPr lang="zh-CN" altLang="en-US" sz="1200" b="0" dirty="0"/>
              <a:t>，</a:t>
            </a:r>
            <a:r>
              <a:rPr lang="en-US" altLang="zh-CN" sz="1200" b="0" dirty="0"/>
              <a:t>NIQE</a:t>
            </a:r>
            <a:r>
              <a:rPr lang="zh-CN" altLang="en-US" sz="1200" b="0" dirty="0"/>
              <a:t>等基于先验知识通过人工设计的图像特征，回归得到质量分数。</a:t>
            </a:r>
            <a:endParaRPr lang="en-US" altLang="zh-CN" sz="1200" b="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a:t>现在更流行更有效的方法可能是使用各种网络提取图像特征，并通过网络进行回归</a:t>
            </a:r>
            <a:endParaRPr lang="en-US" altLang="zh-CN" b="0"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85082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文本一致问题的指标也有很多研究，多是通过学习文本和图片之间的特征的关系来给出评估分数，</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3891025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1575959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4290793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2266053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1688352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2883733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1413275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388509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2274605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1707125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2174677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3442027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有三千张生成图像</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23</a:t>
            </a:fld>
            <a:endParaRPr lang="zh-CN" altLang="en-US"/>
          </a:p>
        </p:txBody>
      </p:sp>
    </p:spTree>
    <p:extLst>
      <p:ext uri="{BB962C8B-B14F-4D97-AF65-F5344CB8AC3E}">
        <p14:creationId xmlns:p14="http://schemas.microsoft.com/office/powerpoint/2010/main" val="261594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24</a:t>
            </a:fld>
            <a:endParaRPr lang="zh-CN" altLang="en-US"/>
          </a:p>
        </p:txBody>
      </p:sp>
    </p:spTree>
    <p:extLst>
      <p:ext uri="{BB962C8B-B14F-4D97-AF65-F5344CB8AC3E}">
        <p14:creationId xmlns:p14="http://schemas.microsoft.com/office/powerpoint/2010/main" val="4272712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25</a:t>
            </a:fld>
            <a:endParaRPr lang="zh-CN" altLang="en-US"/>
          </a:p>
        </p:txBody>
      </p:sp>
    </p:spTree>
    <p:extLst>
      <p:ext uri="{BB962C8B-B14F-4D97-AF65-F5344CB8AC3E}">
        <p14:creationId xmlns:p14="http://schemas.microsoft.com/office/powerpoint/2010/main" val="2647787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3406150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4238009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28</a:t>
            </a:fld>
            <a:endParaRPr lang="zh-CN" altLang="en-US"/>
          </a:p>
        </p:txBody>
      </p:sp>
    </p:spTree>
    <p:extLst>
      <p:ext uri="{BB962C8B-B14F-4D97-AF65-F5344CB8AC3E}">
        <p14:creationId xmlns:p14="http://schemas.microsoft.com/office/powerpoint/2010/main" val="2046174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29</a:t>
            </a:fld>
            <a:endParaRPr lang="zh-CN" altLang="en-US"/>
          </a:p>
        </p:txBody>
      </p:sp>
    </p:spTree>
    <p:extLst>
      <p:ext uri="{BB962C8B-B14F-4D97-AF65-F5344CB8AC3E}">
        <p14:creationId xmlns:p14="http://schemas.microsoft.com/office/powerpoint/2010/main" val="59644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3001018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7275" cy="34528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31</a:t>
            </a:fld>
            <a:endParaRPr lang="zh-CN" altLang="en-US"/>
          </a:p>
        </p:txBody>
      </p:sp>
    </p:spTree>
    <p:extLst>
      <p:ext uri="{BB962C8B-B14F-4D97-AF65-F5344CB8AC3E}">
        <p14:creationId xmlns:p14="http://schemas.microsoft.com/office/powerpoint/2010/main" val="3589769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C4043"/>
                </a:solidFill>
                <a:effectLst/>
                <a:latin typeface="Roboto" panose="020F0502020204030204" pitchFamily="2" charset="0"/>
              </a:rPr>
              <a:t>人工智能生成内容（</a:t>
            </a:r>
            <a:r>
              <a:rPr lang="en-US" altLang="zh-CN" b="0" i="0" dirty="0">
                <a:solidFill>
                  <a:srgbClr val="3C4043"/>
                </a:solidFill>
                <a:effectLst/>
                <a:latin typeface="Roboto" panose="020F0502020204030204" pitchFamily="2" charset="0"/>
              </a:rPr>
              <a:t>AIGC</a:t>
            </a:r>
            <a:r>
              <a:rPr lang="zh-CN" altLang="en-US" b="0" i="0" dirty="0">
                <a:solidFill>
                  <a:srgbClr val="3C4043"/>
                </a:solidFill>
                <a:effectLst/>
                <a:latin typeface="Roboto" panose="020F0502020204030204" pitchFamily="2" charset="0"/>
              </a:rPr>
              <a:t>），是指由人工智能创建的任何形式的内容，例如文本、图像、音频或视频等。 在</a:t>
            </a:r>
            <a:r>
              <a:rPr lang="en-US" altLang="zh-CN" b="0" i="0" dirty="0">
                <a:solidFill>
                  <a:srgbClr val="3C4043"/>
                </a:solidFill>
                <a:effectLst/>
                <a:latin typeface="Roboto" panose="020F0502020204030204" pitchFamily="2" charset="0"/>
              </a:rPr>
              <a:t>AIGC</a:t>
            </a:r>
            <a:r>
              <a:rPr lang="zh-CN" altLang="en-US" b="0" i="0" dirty="0">
                <a:solidFill>
                  <a:srgbClr val="3C4043"/>
                </a:solidFill>
                <a:effectLst/>
                <a:latin typeface="Roboto" panose="020F0502020204030204" pitchFamily="2" charset="0"/>
              </a:rPr>
              <a:t>发展的背景下，图像作为最主流的感知内容发展迅速，当下最常见的模式为</a:t>
            </a:r>
            <a:r>
              <a:rPr lang="en-US" altLang="zh-CN" sz="1200" dirty="0"/>
              <a:t>Text-to-Image</a:t>
            </a:r>
            <a:r>
              <a:rPr lang="zh-CN" altLang="en-US" b="0" i="0" dirty="0">
                <a:solidFill>
                  <a:srgbClr val="3C4043"/>
                </a:solidFill>
                <a:effectLst/>
                <a:latin typeface="Roboto" panose="020F0502020204030204" pitchFamily="2" charset="0"/>
              </a:rPr>
              <a:t>，也就是由文本到图像的生成，我们这里称之为</a:t>
            </a:r>
            <a:r>
              <a:rPr lang="en-US" altLang="zh-CN" b="0" i="0" dirty="0">
                <a:solidFill>
                  <a:srgbClr val="3C4043"/>
                </a:solidFill>
                <a:effectLst/>
                <a:latin typeface="Roboto" panose="020F0502020204030204" pitchFamily="2" charset="0"/>
              </a:rPr>
              <a:t>AIGC</a:t>
            </a:r>
            <a:r>
              <a:rPr lang="zh-CN" altLang="en-US" b="0" i="0" dirty="0">
                <a:solidFill>
                  <a:srgbClr val="3C4043"/>
                </a:solidFill>
                <a:effectLst/>
                <a:latin typeface="Roboto" panose="020F0502020204030204" pitchFamily="2" charset="0"/>
              </a:rPr>
              <a:t>图像。</a:t>
            </a:r>
            <a:r>
              <a:rPr lang="en-US" altLang="zh-CN" b="0" i="0" dirty="0">
                <a:solidFill>
                  <a:srgbClr val="3C4043"/>
                </a:solidFill>
                <a:effectLst/>
                <a:latin typeface="Roboto" panose="020F0502020204030204" pitchFamily="2" charset="0"/>
              </a:rPr>
              <a:t>AIGC</a:t>
            </a:r>
            <a:r>
              <a:rPr lang="zh-CN" altLang="en-US" b="0" i="0" dirty="0">
                <a:solidFill>
                  <a:srgbClr val="3C4043"/>
                </a:solidFill>
                <a:effectLst/>
                <a:latin typeface="Roboto" panose="020F0502020204030204" pitchFamily="2" charset="0"/>
              </a:rPr>
              <a:t>发展至今，从发展脉络来看，常见的文本到图像模型可以分为三类：生成对抗网络（</a:t>
            </a:r>
            <a:r>
              <a:rPr lang="en-US" altLang="zh-CN" b="0" i="0" dirty="0">
                <a:solidFill>
                  <a:srgbClr val="3C4043"/>
                </a:solidFill>
                <a:effectLst/>
                <a:latin typeface="Roboto" panose="020F0502020204030204" pitchFamily="2" charset="0"/>
              </a:rPr>
              <a:t>GAN</a:t>
            </a:r>
            <a:r>
              <a:rPr lang="zh-CN" altLang="en-US" b="0" i="0" dirty="0">
                <a:solidFill>
                  <a:srgbClr val="3C4043"/>
                </a:solidFill>
                <a:effectLst/>
                <a:latin typeface="Roboto" panose="020F0502020204030204" pitchFamily="2" charset="0"/>
              </a:rPr>
              <a:t>）、基于自回归和基于扩散模型，</a:t>
            </a:r>
            <a:r>
              <a:rPr lang="en-US" altLang="zh-CN" b="0" i="0" dirty="0" err="1">
                <a:solidFill>
                  <a:srgbClr val="3C4043"/>
                </a:solidFill>
                <a:effectLst/>
                <a:latin typeface="Roboto" panose="020F0502020204030204" pitchFamily="2" charset="0"/>
              </a:rPr>
              <a:t>gan</a:t>
            </a:r>
            <a:r>
              <a:rPr lang="zh-CN" altLang="en-US" b="0" i="0" dirty="0">
                <a:solidFill>
                  <a:srgbClr val="3C4043"/>
                </a:solidFill>
                <a:effectLst/>
                <a:latin typeface="Roboto" panose="020F0502020204030204" pitchFamily="2" charset="0"/>
              </a:rPr>
              <a:t>出现较早，当下最主流则是基于</a:t>
            </a:r>
            <a:r>
              <a:rPr lang="en-US" altLang="zh-CN" dirty="0">
                <a:latin typeface="+mn-ea"/>
              </a:rPr>
              <a:t>Diffusion</a:t>
            </a:r>
            <a:r>
              <a:rPr lang="zh-CN" altLang="en-US" dirty="0">
                <a:latin typeface="+mn-ea"/>
              </a:rPr>
              <a:t>。</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3200243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C4043"/>
                </a:solidFill>
                <a:effectLst/>
                <a:latin typeface="Roboto" panose="020F0502020204030204" pitchFamily="2" charset="0"/>
              </a:rPr>
              <a:t>不同模型的</a:t>
            </a:r>
            <a:r>
              <a:rPr lang="en-US" altLang="zh-CN" b="0" i="0" dirty="0">
                <a:solidFill>
                  <a:srgbClr val="3C4043"/>
                </a:solidFill>
                <a:effectLst/>
                <a:latin typeface="Roboto" panose="020F0502020204030204" pitchFamily="2" charset="0"/>
              </a:rPr>
              <a:t>AIGC</a:t>
            </a:r>
            <a:r>
              <a:rPr lang="zh-CN" altLang="en-US" b="0" i="0" dirty="0">
                <a:solidFill>
                  <a:srgbClr val="3C4043"/>
                </a:solidFill>
                <a:effectLst/>
                <a:latin typeface="Roboto" panose="020F0502020204030204" pitchFamily="2" charset="0"/>
              </a:rPr>
              <a:t>图像的存在巨大差异，在相同的文本下会产生了很不同的图片，这里第一行为基于</a:t>
            </a:r>
            <a:r>
              <a:rPr lang="en-US" altLang="zh-CN" b="0" i="0" dirty="0" err="1">
                <a:solidFill>
                  <a:srgbClr val="3C4043"/>
                </a:solidFill>
                <a:effectLst/>
                <a:latin typeface="Roboto" panose="020F0502020204030204" pitchFamily="2" charset="0"/>
              </a:rPr>
              <a:t>gan</a:t>
            </a:r>
            <a:r>
              <a:rPr lang="zh-CN" altLang="en-US" b="0" i="0" dirty="0">
                <a:solidFill>
                  <a:srgbClr val="3C4043"/>
                </a:solidFill>
                <a:effectLst/>
                <a:latin typeface="Roboto" panose="020F0502020204030204" pitchFamily="2" charset="0"/>
              </a:rPr>
              <a:t>的模型，</a:t>
            </a:r>
            <a:r>
              <a:rPr lang="en-US" altLang="zh-CN" b="0" i="0" dirty="0">
                <a:solidFill>
                  <a:srgbClr val="3C4043"/>
                </a:solidFill>
                <a:effectLst/>
                <a:latin typeface="Roboto" panose="020F0502020204030204" pitchFamily="2" charset="0"/>
              </a:rPr>
              <a:t>23</a:t>
            </a:r>
            <a:r>
              <a:rPr lang="zh-CN" altLang="en-US" b="0" i="0" dirty="0">
                <a:solidFill>
                  <a:srgbClr val="3C4043"/>
                </a:solidFill>
                <a:effectLst/>
                <a:latin typeface="Roboto" panose="020F0502020204030204" pitchFamily="2" charset="0"/>
              </a:rPr>
              <a:t>行为基于自回归的模型，最后三行是</a:t>
            </a:r>
            <a:r>
              <a:rPr lang="en-US" altLang="zh-CN" b="0" i="0" dirty="0">
                <a:solidFill>
                  <a:srgbClr val="3C4043"/>
                </a:solidFill>
                <a:effectLst/>
                <a:latin typeface="Roboto" panose="020F0502020204030204" pitchFamily="2" charset="0"/>
              </a:rPr>
              <a:t>diffusion</a:t>
            </a:r>
            <a:r>
              <a:rPr lang="zh-CN" altLang="en-US" b="0" i="0" dirty="0">
                <a:solidFill>
                  <a:srgbClr val="3C4043"/>
                </a:solidFill>
                <a:effectLst/>
                <a:latin typeface="Roboto" panose="020F0502020204030204" pitchFamily="2" charset="0"/>
              </a:rPr>
              <a:t>模型</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3392379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举个简单的例子，这里</a:t>
            </a:r>
            <a:r>
              <a:rPr lang="en-US" altLang="zh-CN" dirty="0"/>
              <a:t>AIGC</a:t>
            </a:r>
            <a:r>
              <a:rPr lang="zh-CN" altLang="en-US" dirty="0"/>
              <a:t>模型的输入文本为一盘寿司，生成的图片不仅在内容上有差异，给人的视觉感受差异巨大，有的无法认知，有的则是一眼</a:t>
            </a:r>
            <a:r>
              <a:rPr lang="en-US" altLang="zh-CN" dirty="0"/>
              <a:t>AI</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1062767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这些差异体现在许多方面，现有的研究工作将他们分为了图像质量、真实程度、图文一致等的差异。</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在图像质量上，质量低的图片如同这种，可能存在细节的缺失、模糊等效果，高质量的图片则有着较为丰富的细节，较高的清晰度，给人一种质量很高的感觉。</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在真实程度上，图片质量高的图片也不一定就真实，这主要反应在与我们认知中的客观事实的一致程度，例如不真实的眼睛与不真实的手指。</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在图文一致方面，就如同字面意思，表示图中描绘的场景与输入的文字一致程度。</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3147553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那么，在图像生成领域，常用的评价指标是什么呢</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有如下这么三种，</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1399143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solidFill>
                <a:effectLst/>
                <a:uLnTx/>
                <a:uFillTx/>
                <a:latin typeface="等线"/>
                <a:ea typeface="等线"/>
                <a:cs typeface="+mn-cs"/>
              </a:rPr>
              <a:t>然而，这些指标实际上可能会给出与人类感知大相径庭的评估</a:t>
            </a:r>
            <a:endParaRPr lang="en-US" altLang="zh-CN" sz="14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根据已有研究的的实验，</a:t>
            </a:r>
            <a:r>
              <a:rPr lang="en-US" altLang="zh-CN" dirty="0"/>
              <a:t>FID</a:t>
            </a:r>
            <a:r>
              <a:rPr lang="zh-CN" altLang="en-US" dirty="0"/>
              <a:t>与人主观上感知到的图片质量的相关程度仅为</a:t>
            </a:r>
            <a:r>
              <a:rPr lang="en-US" altLang="zh-CN" dirty="0"/>
              <a:t>0.1~0.2</a:t>
            </a:r>
            <a:r>
              <a:rPr lang="zh-CN" altLang="en-US" dirty="0"/>
              <a:t>，如果结果真实可信的话，这可以说是与质量毫不相关，</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那为什么还用呢，这就属于图像生成领域在</a:t>
            </a:r>
            <a:r>
              <a:rPr lang="en-US" altLang="zh-CN" dirty="0" err="1"/>
              <a:t>gan</a:t>
            </a:r>
            <a:r>
              <a:rPr lang="zh-CN" altLang="en-US" dirty="0"/>
              <a:t>时期遗留下来的历史原因</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3053541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7122" y="5815086"/>
            <a:ext cx="2518187"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4"/>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2933530"/>
          </a:xfrm>
          <a:prstGeom prst="rect">
            <a:avLst/>
          </a:prstGeom>
          <a:ln>
            <a:noFill/>
          </a:ln>
        </p:spPr>
      </p:pic>
      <p:cxnSp>
        <p:nvCxnSpPr>
          <p:cNvPr id="9" name="直接连接符 8"/>
          <p:cNvCxnSpPr/>
          <p:nvPr/>
        </p:nvCxnSpPr>
        <p:spPr>
          <a:xfrm>
            <a:off x="0" y="293353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4" y="0"/>
            <a:ext cx="12193057" cy="664522"/>
          </a:xfrm>
          <a:prstGeom prst="rect">
            <a:avLst/>
          </a:prstGeom>
        </p:spPr>
      </p:pic>
      <p:sp>
        <p:nvSpPr>
          <p:cNvPr id="15" name="矩形 14"/>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8"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3" y="313205"/>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4" y="0"/>
            <a:ext cx="12193057" cy="664522"/>
          </a:xfrm>
          <a:prstGeom prst="rect">
            <a:avLst/>
          </a:prstGeom>
        </p:spPr>
      </p:pic>
      <p:sp>
        <p:nvSpPr>
          <p:cNvPr id="9" name="矩形 8"/>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349861" y="975600"/>
            <a:ext cx="1140822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7"/>
            <a:ext cx="12192000" cy="332713"/>
          </a:xfrm>
          <a:prstGeom prst="rect">
            <a:avLst/>
          </a:prstGeom>
        </p:spPr>
      </p:pic>
      <p:sp>
        <p:nvSpPr>
          <p:cNvPr id="6" name="文本框 5"/>
          <p:cNvSpPr txBox="1"/>
          <p:nvPr/>
        </p:nvSpPr>
        <p:spPr>
          <a:xfrm>
            <a:off x="11000038" y="31320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11595421" y="313205"/>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349861" y="975600"/>
            <a:ext cx="11421927"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7"/>
            <a:ext cx="12192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3840" userDrawn="1">
          <p15:clr>
            <a:srgbClr val="FBAE40"/>
          </p15:clr>
        </p15:guide>
        <p15:guide id="2" pos="6924" userDrawn="1">
          <p15:clr>
            <a:srgbClr val="FBAE40"/>
          </p15:clr>
        </p15:guide>
        <p15:guide id="5" pos="2160" userDrawn="1">
          <p15:clr>
            <a:srgbClr val="FBAE40"/>
          </p15:clr>
        </p15:guide>
        <p15:guide id="6" pos="3895" userDrawn="1">
          <p15:clr>
            <a:srgbClr val="FBAE40"/>
          </p15:clr>
        </p15:guide>
        <p15:guide id="7" pos="2880" userDrawn="1">
          <p15:clr>
            <a:srgbClr val="FBAE40"/>
          </p15:clr>
        </p15:guide>
        <p15:guide id="8" pos="519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960119"/>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4" y="0"/>
            <a:ext cx="12193057" cy="664522"/>
          </a:xfrm>
          <a:prstGeom prst="rect">
            <a:avLst/>
          </a:prstGeom>
        </p:spPr>
      </p:pic>
      <p:sp>
        <p:nvSpPr>
          <p:cNvPr id="20" name="矩形 19"/>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4" y="0"/>
            <a:ext cx="12193057" cy="664522"/>
          </a:xfrm>
          <a:prstGeom prst="rect">
            <a:avLst/>
          </a:prstGeom>
        </p:spPr>
      </p:pic>
      <p:sp>
        <p:nvSpPr>
          <p:cNvPr id="13" name="矩形 12"/>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4" y="0"/>
            <a:ext cx="12193057" cy="664522"/>
          </a:xfrm>
          <a:prstGeom prst="rect">
            <a:avLst/>
          </a:prstGeom>
        </p:spPr>
      </p:pic>
      <p:sp>
        <p:nvSpPr>
          <p:cNvPr id="22" name="矩形 21"/>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24" name="矩形 23"/>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11000038" y="31320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349859" y="960119"/>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11595421" y="313205"/>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4" y="0"/>
            <a:ext cx="12193057" cy="664522"/>
          </a:xfrm>
          <a:prstGeom prst="rect">
            <a:avLst/>
          </a:prstGeom>
        </p:spPr>
      </p:pic>
      <p:sp>
        <p:nvSpPr>
          <p:cNvPr id="14" name="矩形 13"/>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9" name="矩形 18"/>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3840" userDrawn="1">
          <p15:clr>
            <a:srgbClr val="FBAE40"/>
          </p15:clr>
        </p15:guide>
        <p15:guide id="2" pos="6924" userDrawn="1">
          <p15:clr>
            <a:srgbClr val="FBAE40"/>
          </p15:clr>
        </p15:guide>
        <p15:guide id="5" pos="2160" userDrawn="1">
          <p15:clr>
            <a:srgbClr val="FBAE40"/>
          </p15:clr>
        </p15:guide>
        <p15:guide id="6" pos="3895" userDrawn="1">
          <p15:clr>
            <a:srgbClr val="FBAE40"/>
          </p15:clr>
        </p15:guide>
        <p15:guide id="7" pos="2880" userDrawn="1">
          <p15:clr>
            <a:srgbClr val="FBAE40"/>
          </p15:clr>
        </p15:guide>
        <p15:guide id="8" pos="519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6" y="5815086"/>
            <a:ext cx="3278293" cy="650876"/>
          </a:xfrm>
          <a:prstGeom prst="rect">
            <a:avLst/>
          </a:prstGeom>
        </p:spPr>
      </p:pic>
      <p:sp>
        <p:nvSpPr>
          <p:cNvPr id="2" name="标题 1"/>
          <p:cNvSpPr>
            <a:spLocks noGrp="1"/>
          </p:cNvSpPr>
          <p:nvPr>
            <p:ph type="title"/>
          </p:nvPr>
        </p:nvSpPr>
        <p:spPr>
          <a:xfrm>
            <a:off x="625501"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500" y="5245251"/>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501"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2"/>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2"/>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12192000" cy="3012616"/>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679" y="869573"/>
            <a:ext cx="3128664" cy="799946"/>
          </a:xfrm>
          <a:prstGeom prst="rect">
            <a:avLst/>
          </a:prstGeom>
        </p:spPr>
      </p:pic>
      <p:sp>
        <p:nvSpPr>
          <p:cNvPr id="3" name="标题 2"/>
          <p:cNvSpPr>
            <a:spLocks noGrp="1"/>
          </p:cNvSpPr>
          <p:nvPr>
            <p:ph type="title"/>
          </p:nvPr>
        </p:nvSpPr>
        <p:spPr>
          <a:xfrm>
            <a:off x="489008" y="3845379"/>
            <a:ext cx="11213989" cy="926932"/>
          </a:xfrm>
        </p:spPr>
        <p:txBody>
          <a:bodyPr>
            <a:noAutofit/>
          </a:bodyPr>
          <a:lstStyle>
            <a:lvl1pPr algn="ctr">
              <a:defRPr sz="6600" b="1">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3"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2"/>
            <a:ext cx="11162884" cy="574183"/>
          </a:xfrm>
          <a:prstGeom prst="rect">
            <a:avLst/>
          </a:prstGeom>
        </p:spPr>
        <p:txBody>
          <a:bodyPr>
            <a:noAutofit/>
          </a:bodyPr>
          <a:lstStyle>
            <a:lvl1pPr>
              <a:defRPr sz="40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3"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3" y="975600"/>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3"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8"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3"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2"/>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6"/>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700" y="104390"/>
            <a:ext cx="613229" cy="460086"/>
          </a:xfrm>
          <a:prstGeom prst="rect">
            <a:avLst/>
          </a:prstGeom>
        </p:spPr>
      </p:pic>
      <p:sp>
        <p:nvSpPr>
          <p:cNvPr id="7" name="矩形 6"/>
          <p:cNvSpPr/>
          <p:nvPr userDrawn="1"/>
        </p:nvSpPr>
        <p:spPr>
          <a:xfrm>
            <a:off x="0" y="6"/>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700" y="104390"/>
            <a:ext cx="613229"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3"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2"/>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6"/>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灯片编号占位符 8"/>
          <p:cNvSpPr>
            <a:spLocks noGrp="1"/>
          </p:cNvSpPr>
          <p:nvPr>
            <p:ph type="sldNum" sz="quarter" idx="12"/>
          </p:nvPr>
        </p:nvSpPr>
        <p:spPr>
          <a:xfrm>
            <a:off x="11596803" y="313205"/>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11000038"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700" y="104390"/>
            <a:ext cx="613229" cy="460086"/>
          </a:xfrm>
          <a:prstGeom prst="rect">
            <a:avLst/>
          </a:prstGeom>
        </p:spPr>
      </p:pic>
      <p:sp>
        <p:nvSpPr>
          <p:cNvPr id="11" name="矩形 10"/>
          <p:cNvSpPr/>
          <p:nvPr userDrawn="1"/>
        </p:nvSpPr>
        <p:spPr>
          <a:xfrm>
            <a:off x="0" y="6"/>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矩形 12"/>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文本框 13"/>
          <p:cNvSpPr txBox="1"/>
          <p:nvPr userDrawn="1"/>
        </p:nvSpPr>
        <p:spPr>
          <a:xfrm>
            <a:off x="11000038"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700" y="104390"/>
            <a:ext cx="613229"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4"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0259" y="6100776"/>
            <a:ext cx="2000863" cy="518469"/>
          </a:xfrm>
          <a:prstGeom prst="rect">
            <a:avLst/>
          </a:prstGeom>
        </p:spPr>
      </p:pic>
      <p:sp>
        <p:nvSpPr>
          <p:cNvPr id="2" name="标题 1"/>
          <p:cNvSpPr>
            <a:spLocks noGrp="1"/>
          </p:cNvSpPr>
          <p:nvPr>
            <p:ph type="title"/>
          </p:nvPr>
        </p:nvSpPr>
        <p:spPr>
          <a:xfrm>
            <a:off x="431803"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4"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658703" y="975605"/>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658703" y="975605"/>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11000038"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11595423"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4" y="0"/>
            <a:ext cx="12193057" cy="664522"/>
          </a:xfrm>
          <a:prstGeom prst="rect">
            <a:avLst/>
          </a:prstGeom>
        </p:spPr>
      </p:pic>
      <p:sp>
        <p:nvSpPr>
          <p:cNvPr id="11" name="矩形 10"/>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6" name="图片 5"/>
          <p:cNvPicPr>
            <a:picLocks noChangeAspect="1"/>
          </p:cNvPicPr>
          <p:nvPr userDrawn="1"/>
        </p:nvPicPr>
        <p:blipFill>
          <a:blip r:embed="rId2"/>
          <a:stretch>
            <a:fillRect/>
          </a:stretch>
        </p:blipFill>
        <p:spPr>
          <a:xfrm>
            <a:off x="4" y="0"/>
            <a:ext cx="12193057" cy="664522"/>
          </a:xfrm>
          <a:prstGeom prst="rect">
            <a:avLst/>
          </a:prstGeom>
        </p:spPr>
      </p:pic>
      <p:sp>
        <p:nvSpPr>
          <p:cNvPr id="7" name="矩形 6"/>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0" name="矩形 9"/>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4" y="0"/>
            <a:ext cx="12193057" cy="664522"/>
          </a:xfrm>
          <a:prstGeom prst="rect">
            <a:avLst/>
          </a:prstGeom>
        </p:spPr>
      </p:pic>
      <p:sp>
        <p:nvSpPr>
          <p:cNvPr id="6" name="文本占位符 5"/>
          <p:cNvSpPr>
            <a:spLocks noGrp="1"/>
          </p:cNvSpPr>
          <p:nvPr>
            <p:ph type="body" idx="1"/>
          </p:nvPr>
        </p:nvSpPr>
        <p:spPr>
          <a:xfrm>
            <a:off x="551294" y="1673352"/>
            <a:ext cx="1112056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20"/>
          <a:stretch>
            <a:fillRect/>
          </a:stretch>
        </p:blipFill>
        <p:spPr>
          <a:xfrm>
            <a:off x="0" y="1231687"/>
            <a:ext cx="12192000" cy="332713"/>
          </a:xfrm>
          <a:prstGeom prst="rect">
            <a:avLst/>
          </a:prstGeom>
        </p:spPr>
      </p:pic>
      <p:sp>
        <p:nvSpPr>
          <p:cNvPr id="4" name="标题占位符 3"/>
          <p:cNvSpPr>
            <a:spLocks noGrp="1"/>
          </p:cNvSpPr>
          <p:nvPr>
            <p:ph type="title"/>
          </p:nvPr>
        </p:nvSpPr>
        <p:spPr>
          <a:xfrm>
            <a:off x="551292" y="863025"/>
            <a:ext cx="11213989"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4" y="0"/>
            <a:ext cx="12193057" cy="664522"/>
          </a:xfrm>
          <a:prstGeom prst="rect">
            <a:avLst/>
          </a:prstGeom>
        </p:spPr>
      </p:pic>
      <p:sp>
        <p:nvSpPr>
          <p:cNvPr id="11" name="矩形 10"/>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58699" y="168587"/>
            <a:ext cx="1621363"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20"/>
          <a:stretch>
            <a:fillRect/>
          </a:stretch>
        </p:blipFill>
        <p:spPr>
          <a:xfrm>
            <a:off x="0" y="12316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lcysyzxdxc/AGIQA-3k-Databas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wangjiarui153/AIGCIQA202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wangjiarui153/AIGCIQA2023" TargetMode="External"/><Relationship Id="rId2" Type="http://schemas.openxmlformats.org/officeDocument/2006/relationships/hyperlink" Target="https://github.com/lcysyzxdxc/AGIQA-3k-Databas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2952822"/>
            <a:ext cx="12192000" cy="1633185"/>
          </a:xfrm>
        </p:spPr>
        <p:txBody>
          <a:bodyPr/>
          <a:lstStyle/>
          <a:p>
            <a:pPr>
              <a:lnSpc>
                <a:spcPct val="150000"/>
              </a:lnSpc>
            </a:pPr>
            <a:r>
              <a:rPr lang="en-US" altLang="zh-CN" sz="4400" dirty="0"/>
              <a:t>AIGC</a:t>
            </a:r>
            <a:r>
              <a:rPr lang="zh-CN" altLang="en-US" sz="4400" dirty="0"/>
              <a:t>质量评价研究</a:t>
            </a:r>
          </a:p>
        </p:txBody>
      </p:sp>
      <p:sp>
        <p:nvSpPr>
          <p:cNvPr id="5" name="副标题 4"/>
          <p:cNvSpPr>
            <a:spLocks noGrp="1"/>
          </p:cNvSpPr>
          <p:nvPr>
            <p:ph type="subTitle" idx="1"/>
          </p:nvPr>
        </p:nvSpPr>
        <p:spPr>
          <a:xfrm>
            <a:off x="4120386" y="4586007"/>
            <a:ext cx="3951228" cy="1434652"/>
          </a:xfrm>
        </p:spPr>
        <p:txBody>
          <a:bodyPr/>
          <a:lstStyle/>
          <a:p>
            <a:pPr marL="0" indent="0">
              <a:lnSpc>
                <a:spcPct val="100000"/>
              </a:lnSpc>
              <a:buNone/>
            </a:pPr>
            <a:r>
              <a:rPr lang="zh-CN" altLang="en-US" dirty="0"/>
              <a:t>图像通信与网络工程研究所</a:t>
            </a:r>
            <a:endParaRPr lang="en-US" altLang="zh-CN" dirty="0"/>
          </a:p>
          <a:p>
            <a:pPr marL="0" indent="0">
              <a:lnSpc>
                <a:spcPct val="100000"/>
              </a:lnSpc>
              <a:buNone/>
            </a:pPr>
            <a:r>
              <a:rPr lang="en-US" altLang="zh-CN" dirty="0"/>
              <a:t>2023.10.23</a:t>
            </a:r>
            <a:endParaRPr lang="zh-CN" altLang="en-US" dirty="0"/>
          </a:p>
        </p:txBody>
      </p:sp>
    </p:spTree>
    <p:extLst>
      <p:ext uri="{BB962C8B-B14F-4D97-AF65-F5344CB8AC3E}">
        <p14:creationId xmlns:p14="http://schemas.microsoft.com/office/powerpoint/2010/main" val="345624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687147" y="1685678"/>
            <a:ext cx="11162884" cy="4921498"/>
          </a:xfrm>
        </p:spPr>
        <p:txBody>
          <a:bodyPr>
            <a:normAutofit/>
          </a:bodyPr>
          <a:lstStyle/>
          <a:p>
            <a:pPr marL="0" indent="0">
              <a:buNone/>
            </a:pPr>
            <a:r>
              <a:rPr lang="zh-CN" altLang="en-US" sz="2800" dirty="0"/>
              <a:t>图像质量评价问题</a:t>
            </a:r>
            <a:endParaRPr lang="en-US" altLang="zh-CN" sz="2800" dirty="0"/>
          </a:p>
        </p:txBody>
      </p:sp>
      <p:sp>
        <p:nvSpPr>
          <p:cNvPr id="3" name="标题 2"/>
          <p:cNvSpPr>
            <a:spLocks noGrp="1"/>
          </p:cNvSpPr>
          <p:nvPr>
            <p:ph type="title"/>
          </p:nvPr>
        </p:nvSpPr>
        <p:spPr/>
        <p:txBody>
          <a:bodyPr/>
          <a:lstStyle/>
          <a:p>
            <a:r>
              <a:rPr lang="en-US" altLang="zh-CN" dirty="0"/>
              <a:t>AIGC</a:t>
            </a:r>
            <a:r>
              <a:rPr lang="zh-CN" altLang="en-US" dirty="0"/>
              <a:t>图像评价</a:t>
            </a:r>
          </a:p>
        </p:txBody>
      </p:sp>
      <p:pic>
        <p:nvPicPr>
          <p:cNvPr id="8" name="图片 7"/>
          <p:cNvPicPr>
            <a:picLocks noChangeAspect="1"/>
          </p:cNvPicPr>
          <p:nvPr/>
        </p:nvPicPr>
        <p:blipFill>
          <a:blip r:embed="rId3"/>
          <a:stretch>
            <a:fillRect/>
          </a:stretch>
        </p:blipFill>
        <p:spPr>
          <a:xfrm>
            <a:off x="658699" y="2287461"/>
            <a:ext cx="3609237" cy="4456928"/>
          </a:xfrm>
          <a:prstGeom prst="rect">
            <a:avLst/>
          </a:prstGeom>
        </p:spPr>
      </p:pic>
      <p:sp>
        <p:nvSpPr>
          <p:cNvPr id="2" name="文本框 1"/>
          <p:cNvSpPr txBox="1"/>
          <p:nvPr/>
        </p:nvSpPr>
        <p:spPr>
          <a:xfrm>
            <a:off x="3623043" y="3490326"/>
            <a:ext cx="4572000" cy="369332"/>
          </a:xfrm>
          <a:prstGeom prst="rect">
            <a:avLst/>
          </a:prstGeom>
          <a:noFill/>
        </p:spPr>
        <p:txBody>
          <a:bodyPr wrap="square" rtlCol="0">
            <a:spAutoFit/>
          </a:bodyPr>
          <a:lstStyle/>
          <a:p>
            <a:r>
              <a:rPr lang="zh-CN" altLang="en-US" dirty="0"/>
              <a:t>图像采集、压缩、传输、处理、显示等操作</a:t>
            </a:r>
          </a:p>
        </p:txBody>
      </p:sp>
      <p:sp>
        <p:nvSpPr>
          <p:cNvPr id="6" name="文本框 5"/>
          <p:cNvSpPr txBox="1"/>
          <p:nvPr/>
        </p:nvSpPr>
        <p:spPr>
          <a:xfrm>
            <a:off x="3623044" y="5390436"/>
            <a:ext cx="3495019" cy="369332"/>
          </a:xfrm>
          <a:prstGeom prst="rect">
            <a:avLst/>
          </a:prstGeom>
          <a:noFill/>
        </p:spPr>
        <p:txBody>
          <a:bodyPr wrap="square" rtlCol="0">
            <a:spAutoFit/>
          </a:bodyPr>
          <a:lstStyle/>
          <a:p>
            <a:r>
              <a:rPr lang="zh-CN" altLang="en-US" dirty="0"/>
              <a:t>如何评估得到的图像的感知质量？</a:t>
            </a:r>
          </a:p>
        </p:txBody>
      </p:sp>
      <p:sp>
        <p:nvSpPr>
          <p:cNvPr id="7" name="文本框 1">
            <a:extLst>
              <a:ext uri="{FF2B5EF4-FFF2-40B4-BE49-F238E27FC236}">
                <a16:creationId xmlns:a16="http://schemas.microsoft.com/office/drawing/2014/main" id="{4114DDD7-38E4-2D45-83AF-2AFC69E819E8}"/>
              </a:ext>
            </a:extLst>
          </p:cNvPr>
          <p:cNvSpPr txBox="1"/>
          <p:nvPr/>
        </p:nvSpPr>
        <p:spPr>
          <a:xfrm>
            <a:off x="4267935" y="4509580"/>
            <a:ext cx="3927108" cy="369332"/>
          </a:xfrm>
          <a:prstGeom prst="rect">
            <a:avLst/>
          </a:prstGeom>
          <a:noFill/>
        </p:spPr>
        <p:txBody>
          <a:bodyPr wrap="square" rtlCol="0">
            <a:spAutoFit/>
          </a:bodyPr>
          <a:lstStyle/>
          <a:p>
            <a:r>
              <a:rPr lang="zh-CN" altLang="en-US" dirty="0"/>
              <a:t>噪声、模糊、块效应等视觉失真</a:t>
            </a:r>
          </a:p>
        </p:txBody>
      </p:sp>
      <p:pic>
        <p:nvPicPr>
          <p:cNvPr id="4" name="图片 3">
            <a:extLst>
              <a:ext uri="{FF2B5EF4-FFF2-40B4-BE49-F238E27FC236}">
                <a16:creationId xmlns:a16="http://schemas.microsoft.com/office/drawing/2014/main" id="{9B375E8D-FD2E-19AC-DC2E-E41DAD20E384}"/>
              </a:ext>
            </a:extLst>
          </p:cNvPr>
          <p:cNvPicPr>
            <a:picLocks noChangeAspect="1"/>
          </p:cNvPicPr>
          <p:nvPr/>
        </p:nvPicPr>
        <p:blipFill>
          <a:blip r:embed="rId4"/>
          <a:stretch>
            <a:fillRect/>
          </a:stretch>
        </p:blipFill>
        <p:spPr>
          <a:xfrm>
            <a:off x="8282140" y="2323292"/>
            <a:ext cx="3783219" cy="3646270"/>
          </a:xfrm>
          <a:prstGeom prst="rect">
            <a:avLst/>
          </a:prstGeom>
        </p:spPr>
      </p:pic>
    </p:spTree>
    <p:extLst>
      <p:ext uri="{BB962C8B-B14F-4D97-AF65-F5344CB8AC3E}">
        <p14:creationId xmlns:p14="http://schemas.microsoft.com/office/powerpoint/2010/main" val="4006305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a:t>
            </a:r>
            <a:r>
              <a:rPr lang="zh-CN" altLang="en-US" dirty="0"/>
              <a:t>图像评价</a:t>
            </a:r>
          </a:p>
        </p:txBody>
      </p:sp>
      <p:sp>
        <p:nvSpPr>
          <p:cNvPr id="11" name="文本占位符 2">
            <a:extLst>
              <a:ext uri="{FF2B5EF4-FFF2-40B4-BE49-F238E27FC236}">
                <a16:creationId xmlns:a16="http://schemas.microsoft.com/office/drawing/2014/main" id="{2925D954-3159-51DC-251B-5C9B8A58F15C}"/>
              </a:ext>
            </a:extLst>
          </p:cNvPr>
          <p:cNvSpPr>
            <a:spLocks noGrp="1"/>
          </p:cNvSpPr>
          <p:nvPr>
            <p:custDataLst>
              <p:tags r:id="rId1"/>
            </p:custDataLst>
          </p:nvPr>
        </p:nvSpPr>
        <p:spPr>
          <a:xfrm>
            <a:off x="850006" y="2405117"/>
            <a:ext cx="5801933" cy="4016605"/>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30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30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30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30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3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800" b="1" dirty="0"/>
              <a:t>BRISQUE</a:t>
            </a:r>
            <a:r>
              <a:rPr lang="en-US" altLang="zh-CN" sz="2800" dirty="0"/>
              <a:t>  </a:t>
            </a:r>
          </a:p>
          <a:p>
            <a:pPr>
              <a:lnSpc>
                <a:spcPct val="100000"/>
              </a:lnSpc>
            </a:pPr>
            <a:r>
              <a:rPr lang="en-US" altLang="zh-CN" sz="2800" b="1" dirty="0"/>
              <a:t>NIQE       </a:t>
            </a:r>
          </a:p>
          <a:p>
            <a:pPr>
              <a:lnSpc>
                <a:spcPct val="100000"/>
              </a:lnSpc>
            </a:pPr>
            <a:r>
              <a:rPr lang="en-US" altLang="zh-CN" sz="2800" dirty="0"/>
              <a:t>DBCNN</a:t>
            </a:r>
            <a:endParaRPr lang="en-US" altLang="zh-CN" sz="1200" b="0" i="0" dirty="0">
              <a:solidFill>
                <a:srgbClr val="222222"/>
              </a:solidFill>
              <a:effectLst/>
              <a:latin typeface="Arial" panose="020B0604020202020204" pitchFamily="34" charset="0"/>
            </a:endParaRPr>
          </a:p>
          <a:p>
            <a:pPr>
              <a:lnSpc>
                <a:spcPct val="100000"/>
              </a:lnSpc>
            </a:pPr>
            <a:r>
              <a:rPr lang="en-US" altLang="zh-CN" sz="2800" dirty="0" err="1"/>
              <a:t>WaDIQaM</a:t>
            </a:r>
            <a:r>
              <a:rPr lang="zh-CN" altLang="en-US" sz="2800" dirty="0"/>
              <a:t> </a:t>
            </a:r>
            <a:endParaRPr lang="en-US" altLang="zh-CN" sz="2800" dirty="0"/>
          </a:p>
          <a:p>
            <a:pPr>
              <a:lnSpc>
                <a:spcPct val="100000"/>
              </a:lnSpc>
            </a:pPr>
            <a:r>
              <a:rPr lang="en-US" altLang="zh-CN" sz="2800" dirty="0" err="1"/>
              <a:t>HyperIQA</a:t>
            </a:r>
            <a:r>
              <a:rPr lang="zh-CN" altLang="en-US" sz="2800" dirty="0"/>
              <a:t> </a:t>
            </a:r>
            <a:r>
              <a:rPr lang="en-US" altLang="zh-CN" sz="2800" dirty="0"/>
              <a:t>                </a:t>
            </a:r>
            <a:endParaRPr lang="en-US" altLang="zh-CN" sz="2000" b="0" dirty="0">
              <a:solidFill>
                <a:schemeClr val="bg1">
                  <a:lumMod val="50000"/>
                </a:schemeClr>
              </a:solidFill>
            </a:endParaRPr>
          </a:p>
          <a:p>
            <a:pPr>
              <a:lnSpc>
                <a:spcPct val="100000"/>
              </a:lnSpc>
            </a:pPr>
            <a:r>
              <a:rPr lang="en-US" altLang="zh-CN" sz="2800" dirty="0"/>
              <a:t>CLIPIQA</a:t>
            </a:r>
            <a:r>
              <a:rPr lang="zh-CN" altLang="en-US" sz="2800" dirty="0"/>
              <a:t> </a:t>
            </a:r>
            <a:r>
              <a:rPr lang="en-US" altLang="zh-CN" sz="2800" dirty="0"/>
              <a:t>              </a:t>
            </a:r>
            <a:endParaRPr lang="en-US" altLang="zh-CN" sz="2000" b="0" dirty="0">
              <a:solidFill>
                <a:schemeClr val="bg1">
                  <a:lumMod val="50000"/>
                </a:schemeClr>
              </a:solidFill>
            </a:endParaRPr>
          </a:p>
          <a:p>
            <a:pPr>
              <a:lnSpc>
                <a:spcPct val="100000"/>
              </a:lnSpc>
            </a:pPr>
            <a:r>
              <a:rPr lang="en-US" altLang="zh-CN" sz="2800" dirty="0">
                <a:sym typeface="+mn-ea"/>
              </a:rPr>
              <a:t>LPIPS</a:t>
            </a:r>
            <a:endParaRPr lang="zh-CN" altLang="en-US" sz="2000" b="0" dirty="0">
              <a:solidFill>
                <a:schemeClr val="bg1">
                  <a:lumMod val="50000"/>
                </a:schemeClr>
              </a:solidFill>
            </a:endParaRPr>
          </a:p>
          <a:p>
            <a:endParaRPr lang="zh-CN" altLang="en-US" sz="2800" dirty="0"/>
          </a:p>
          <a:p>
            <a:pPr marL="457200" lvl="1" indent="0">
              <a:buFont typeface="+mj-lt"/>
              <a:buNone/>
            </a:pPr>
            <a:endParaRPr lang="en-US" altLang="zh-CN" dirty="0">
              <a:solidFill>
                <a:schemeClr val="bg1">
                  <a:lumMod val="50000"/>
                </a:schemeClr>
              </a:solidFill>
            </a:endParaRPr>
          </a:p>
        </p:txBody>
      </p:sp>
      <p:sp>
        <p:nvSpPr>
          <p:cNvPr id="12" name="内容占位符 4">
            <a:extLst>
              <a:ext uri="{FF2B5EF4-FFF2-40B4-BE49-F238E27FC236}">
                <a16:creationId xmlns:a16="http://schemas.microsoft.com/office/drawing/2014/main" id="{E0916EAC-3136-1F30-25B5-807B7AD4454D}"/>
              </a:ext>
            </a:extLst>
          </p:cNvPr>
          <p:cNvSpPr>
            <a:spLocks noGrp="1"/>
          </p:cNvSpPr>
          <p:nvPr>
            <p:ph sz="quarter" idx="10"/>
          </p:nvPr>
        </p:nvSpPr>
        <p:spPr>
          <a:xfrm>
            <a:off x="687147" y="1685678"/>
            <a:ext cx="3511366" cy="574183"/>
          </a:xfrm>
        </p:spPr>
        <p:txBody>
          <a:bodyPr>
            <a:normAutofit/>
          </a:bodyPr>
          <a:lstStyle/>
          <a:p>
            <a:pPr marL="0" indent="0">
              <a:buNone/>
            </a:pPr>
            <a:r>
              <a:rPr lang="zh-CN" altLang="en-US" sz="2800" dirty="0"/>
              <a:t>图像质量评价问题</a:t>
            </a:r>
            <a:endParaRPr lang="en-US" altLang="zh-CN" sz="2800" dirty="0"/>
          </a:p>
        </p:txBody>
      </p:sp>
      <p:sp>
        <p:nvSpPr>
          <p:cNvPr id="14" name="文本框 13">
            <a:extLst>
              <a:ext uri="{FF2B5EF4-FFF2-40B4-BE49-F238E27FC236}">
                <a16:creationId xmlns:a16="http://schemas.microsoft.com/office/drawing/2014/main" id="{312722E7-91DB-04F9-1396-DA07B54BB4C7}"/>
              </a:ext>
            </a:extLst>
          </p:cNvPr>
          <p:cNvSpPr txBox="1"/>
          <p:nvPr/>
        </p:nvSpPr>
        <p:spPr>
          <a:xfrm>
            <a:off x="3287333" y="3574678"/>
            <a:ext cx="8942768" cy="369332"/>
          </a:xfrm>
          <a:prstGeom prst="rect">
            <a:avLst/>
          </a:prstGeom>
          <a:noFill/>
        </p:spPr>
        <p:txBody>
          <a:bodyPr wrap="square">
            <a:spAutoFit/>
          </a:bodyPr>
          <a:lstStyle/>
          <a:p>
            <a:r>
              <a:rPr lang="en-US" altLang="zh-CN" sz="1800" b="0" dirty="0">
                <a:solidFill>
                  <a:schemeClr val="tx1"/>
                </a:solidFill>
              </a:rPr>
              <a:t>"Blind image quality assessment using a deep bilinear convolutional neural network."</a:t>
            </a:r>
            <a:r>
              <a:rPr lang="en-US" altLang="zh-CN" sz="1600" b="0" i="0" dirty="0">
                <a:solidFill>
                  <a:srgbClr val="222222"/>
                </a:solidFill>
                <a:effectLst/>
                <a:latin typeface="Arial" panose="020B0604020202020204" pitchFamily="34" charset="0"/>
              </a:rPr>
              <a:t> </a:t>
            </a:r>
            <a:endParaRPr lang="zh-CN" altLang="en-US" dirty="0"/>
          </a:p>
        </p:txBody>
      </p:sp>
      <p:sp>
        <p:nvSpPr>
          <p:cNvPr id="16" name="文本框 15">
            <a:extLst>
              <a:ext uri="{FF2B5EF4-FFF2-40B4-BE49-F238E27FC236}">
                <a16:creationId xmlns:a16="http://schemas.microsoft.com/office/drawing/2014/main" id="{740C80D8-DD6C-EE13-2590-8E050BD1DB75}"/>
              </a:ext>
            </a:extLst>
          </p:cNvPr>
          <p:cNvSpPr txBox="1"/>
          <p:nvPr/>
        </p:nvSpPr>
        <p:spPr>
          <a:xfrm>
            <a:off x="3287333" y="3059668"/>
            <a:ext cx="6094926" cy="369332"/>
          </a:xfrm>
          <a:prstGeom prst="rect">
            <a:avLst/>
          </a:prstGeom>
          <a:noFill/>
        </p:spPr>
        <p:txBody>
          <a:bodyPr wrap="square">
            <a:spAutoFit/>
          </a:bodyPr>
          <a:lstStyle/>
          <a:p>
            <a:pPr>
              <a:lnSpc>
                <a:spcPct val="100000"/>
              </a:lnSpc>
            </a:pPr>
            <a:r>
              <a:rPr lang="en-US" altLang="zh-CN" sz="1800" b="0" dirty="0">
                <a:solidFill>
                  <a:schemeClr val="tx1"/>
                </a:solidFill>
              </a:rPr>
              <a:t>"Making a “completely blind” image quality analyzer." </a:t>
            </a:r>
          </a:p>
        </p:txBody>
      </p:sp>
      <p:sp>
        <p:nvSpPr>
          <p:cNvPr id="18" name="文本框 17">
            <a:extLst>
              <a:ext uri="{FF2B5EF4-FFF2-40B4-BE49-F238E27FC236}">
                <a16:creationId xmlns:a16="http://schemas.microsoft.com/office/drawing/2014/main" id="{F6C82718-7DBC-61C6-6152-AEB44289CA45}"/>
              </a:ext>
            </a:extLst>
          </p:cNvPr>
          <p:cNvSpPr txBox="1"/>
          <p:nvPr/>
        </p:nvSpPr>
        <p:spPr>
          <a:xfrm>
            <a:off x="3287332" y="2488203"/>
            <a:ext cx="8401855" cy="369332"/>
          </a:xfrm>
          <a:prstGeom prst="rect">
            <a:avLst/>
          </a:prstGeom>
          <a:noFill/>
        </p:spPr>
        <p:txBody>
          <a:bodyPr wrap="square">
            <a:spAutoFit/>
          </a:bodyPr>
          <a:lstStyle/>
          <a:p>
            <a:pPr>
              <a:lnSpc>
                <a:spcPct val="100000"/>
              </a:lnSpc>
            </a:pPr>
            <a:r>
              <a:rPr lang="en-US" altLang="zh-CN" sz="1800" b="0" dirty="0">
                <a:solidFill>
                  <a:schemeClr val="tx1"/>
                </a:solidFill>
              </a:rPr>
              <a:t>"No-reference image quality assessment in the spatial domain”</a:t>
            </a:r>
            <a:endParaRPr lang="zh-CN" altLang="en-US" sz="3200" b="0" dirty="0">
              <a:solidFill>
                <a:schemeClr val="tx1"/>
              </a:solidFill>
            </a:endParaRPr>
          </a:p>
        </p:txBody>
      </p:sp>
      <p:sp>
        <p:nvSpPr>
          <p:cNvPr id="20" name="文本框 19">
            <a:extLst>
              <a:ext uri="{FF2B5EF4-FFF2-40B4-BE49-F238E27FC236}">
                <a16:creationId xmlns:a16="http://schemas.microsoft.com/office/drawing/2014/main" id="{08B34B53-9930-4E69-2B5C-4D153E49AACA}"/>
              </a:ext>
            </a:extLst>
          </p:cNvPr>
          <p:cNvSpPr txBox="1"/>
          <p:nvPr/>
        </p:nvSpPr>
        <p:spPr>
          <a:xfrm>
            <a:off x="3250111" y="4146143"/>
            <a:ext cx="8476295" cy="369332"/>
          </a:xfrm>
          <a:prstGeom prst="rect">
            <a:avLst/>
          </a:prstGeom>
          <a:noFill/>
        </p:spPr>
        <p:txBody>
          <a:bodyPr wrap="square">
            <a:spAutoFit/>
          </a:bodyPr>
          <a:lstStyle/>
          <a:p>
            <a:pPr>
              <a:lnSpc>
                <a:spcPct val="100000"/>
              </a:lnSpc>
            </a:pPr>
            <a:r>
              <a:rPr lang="en-US" altLang="zh-CN" sz="1800" b="0" dirty="0">
                <a:solidFill>
                  <a:schemeClr val="tx1"/>
                </a:solidFill>
              </a:rPr>
              <a:t>“Deep neural networks for no-reference and full-reference image quality assessment”</a:t>
            </a:r>
            <a:endParaRPr lang="zh-CN" altLang="en-US" sz="2000" b="0" dirty="0">
              <a:solidFill>
                <a:schemeClr val="tx1"/>
              </a:solidFill>
            </a:endParaRPr>
          </a:p>
        </p:txBody>
      </p:sp>
      <p:sp>
        <p:nvSpPr>
          <p:cNvPr id="24" name="文本框 23">
            <a:extLst>
              <a:ext uri="{FF2B5EF4-FFF2-40B4-BE49-F238E27FC236}">
                <a16:creationId xmlns:a16="http://schemas.microsoft.com/office/drawing/2014/main" id="{22468255-152E-8D60-E000-E4A8437E28EB}"/>
              </a:ext>
            </a:extLst>
          </p:cNvPr>
          <p:cNvSpPr txBox="1"/>
          <p:nvPr/>
        </p:nvSpPr>
        <p:spPr>
          <a:xfrm>
            <a:off x="3287332" y="4699225"/>
            <a:ext cx="8476294" cy="369332"/>
          </a:xfrm>
          <a:prstGeom prst="rect">
            <a:avLst/>
          </a:prstGeom>
          <a:noFill/>
        </p:spPr>
        <p:txBody>
          <a:bodyPr wrap="square">
            <a:spAutoFit/>
          </a:bodyPr>
          <a:lstStyle/>
          <a:p>
            <a:r>
              <a:rPr lang="en-US" altLang="zh-CN" dirty="0"/>
              <a:t>"Blindly assess image quality in the wild guided by a self-adaptive hyper network."</a:t>
            </a:r>
            <a:endParaRPr lang="zh-CN" altLang="en-US" dirty="0"/>
          </a:p>
        </p:txBody>
      </p:sp>
      <p:sp>
        <p:nvSpPr>
          <p:cNvPr id="28" name="文本框 27">
            <a:extLst>
              <a:ext uri="{FF2B5EF4-FFF2-40B4-BE49-F238E27FC236}">
                <a16:creationId xmlns:a16="http://schemas.microsoft.com/office/drawing/2014/main" id="{53FEA2E3-280D-9B6F-9E2A-843FA88E13DD}"/>
              </a:ext>
            </a:extLst>
          </p:cNvPr>
          <p:cNvSpPr txBox="1"/>
          <p:nvPr/>
        </p:nvSpPr>
        <p:spPr>
          <a:xfrm>
            <a:off x="3287332" y="5232618"/>
            <a:ext cx="6114244" cy="369332"/>
          </a:xfrm>
          <a:prstGeom prst="rect">
            <a:avLst/>
          </a:prstGeom>
          <a:noFill/>
        </p:spPr>
        <p:txBody>
          <a:bodyPr wrap="square">
            <a:spAutoFit/>
          </a:bodyPr>
          <a:lstStyle/>
          <a:p>
            <a:r>
              <a:rPr lang="en-US" altLang="zh-CN" dirty="0"/>
              <a:t>"Exploring clip for assessing the look and feel of images."</a:t>
            </a:r>
            <a:endParaRPr lang="zh-CN" altLang="en-US" dirty="0"/>
          </a:p>
        </p:txBody>
      </p:sp>
      <p:sp>
        <p:nvSpPr>
          <p:cNvPr id="36" name="文本框 35">
            <a:extLst>
              <a:ext uri="{FF2B5EF4-FFF2-40B4-BE49-F238E27FC236}">
                <a16:creationId xmlns:a16="http://schemas.microsoft.com/office/drawing/2014/main" id="{4D7EE882-21CD-BFBE-0649-C23D746EE208}"/>
              </a:ext>
            </a:extLst>
          </p:cNvPr>
          <p:cNvSpPr txBox="1"/>
          <p:nvPr/>
        </p:nvSpPr>
        <p:spPr>
          <a:xfrm>
            <a:off x="3287331" y="5759397"/>
            <a:ext cx="7582437" cy="369332"/>
          </a:xfrm>
          <a:prstGeom prst="rect">
            <a:avLst/>
          </a:prstGeom>
          <a:noFill/>
        </p:spPr>
        <p:txBody>
          <a:bodyPr wrap="square">
            <a:spAutoFit/>
          </a:bodyPr>
          <a:lstStyle/>
          <a:p>
            <a:r>
              <a:rPr lang="en-US" altLang="zh-CN" dirty="0"/>
              <a:t>"The unreasonable effectiveness of deep features as a perceptual metric."</a:t>
            </a:r>
            <a:endParaRPr lang="zh-CN" altLang="en-US" dirty="0"/>
          </a:p>
        </p:txBody>
      </p:sp>
    </p:spTree>
    <p:extLst>
      <p:ext uri="{BB962C8B-B14F-4D97-AF65-F5344CB8AC3E}">
        <p14:creationId xmlns:p14="http://schemas.microsoft.com/office/powerpoint/2010/main" val="1383516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a:t>
            </a:r>
            <a:r>
              <a:rPr lang="zh-CN" altLang="en-US" dirty="0"/>
              <a:t>图像评价</a:t>
            </a:r>
          </a:p>
        </p:txBody>
      </p:sp>
      <p:sp>
        <p:nvSpPr>
          <p:cNvPr id="2" name="内容占位符 4">
            <a:extLst>
              <a:ext uri="{FF2B5EF4-FFF2-40B4-BE49-F238E27FC236}">
                <a16:creationId xmlns:a16="http://schemas.microsoft.com/office/drawing/2014/main" id="{5D22E54C-31E4-F9AB-3D27-89850E112F42}"/>
              </a:ext>
            </a:extLst>
          </p:cNvPr>
          <p:cNvSpPr>
            <a:spLocks noGrp="1"/>
          </p:cNvSpPr>
          <p:nvPr>
            <p:ph sz="quarter" idx="10"/>
          </p:nvPr>
        </p:nvSpPr>
        <p:spPr>
          <a:xfrm>
            <a:off x="687147" y="1685678"/>
            <a:ext cx="3511366" cy="574183"/>
          </a:xfrm>
        </p:spPr>
        <p:txBody>
          <a:bodyPr>
            <a:normAutofit/>
          </a:bodyPr>
          <a:lstStyle/>
          <a:p>
            <a:pPr marL="0" indent="0">
              <a:buNone/>
            </a:pPr>
            <a:r>
              <a:rPr lang="zh-CN" altLang="en-US" sz="2800" dirty="0"/>
              <a:t>文本一致问题</a:t>
            </a:r>
            <a:endParaRPr lang="en-US" altLang="zh-CN" sz="2800" dirty="0"/>
          </a:p>
        </p:txBody>
      </p:sp>
      <p:sp>
        <p:nvSpPr>
          <p:cNvPr id="4" name="文本占位符 2">
            <a:extLst>
              <a:ext uri="{FF2B5EF4-FFF2-40B4-BE49-F238E27FC236}">
                <a16:creationId xmlns:a16="http://schemas.microsoft.com/office/drawing/2014/main" id="{2CFC04B1-53E4-EF21-5668-211FEE75C5CC}"/>
              </a:ext>
            </a:extLst>
          </p:cNvPr>
          <p:cNvSpPr>
            <a:spLocks noGrp="1"/>
          </p:cNvSpPr>
          <p:nvPr>
            <p:custDataLst>
              <p:tags r:id="rId1"/>
            </p:custDataLst>
          </p:nvPr>
        </p:nvSpPr>
        <p:spPr>
          <a:xfrm>
            <a:off x="850007" y="2405117"/>
            <a:ext cx="3857222" cy="4016605"/>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30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30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30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30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30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800" b="1" dirty="0" err="1"/>
              <a:t>Clipscore</a:t>
            </a:r>
            <a:r>
              <a:rPr lang="en-US" altLang="zh-CN" sz="2800" dirty="0"/>
              <a:t>  </a:t>
            </a:r>
          </a:p>
          <a:p>
            <a:pPr>
              <a:lnSpc>
                <a:spcPct val="150000"/>
              </a:lnSpc>
            </a:pPr>
            <a:r>
              <a:rPr lang="en-US" altLang="zh-CN" sz="2800" b="1" dirty="0" err="1"/>
              <a:t>Imagereward</a:t>
            </a:r>
            <a:r>
              <a:rPr lang="en-US" altLang="zh-CN" sz="2800" b="1" dirty="0"/>
              <a:t>       </a:t>
            </a:r>
          </a:p>
          <a:p>
            <a:pPr>
              <a:lnSpc>
                <a:spcPct val="150000"/>
              </a:lnSpc>
            </a:pPr>
            <a:r>
              <a:rPr lang="en-US" altLang="zh-CN" sz="2800" dirty="0"/>
              <a:t>HPS </a:t>
            </a:r>
          </a:p>
          <a:p>
            <a:pPr>
              <a:lnSpc>
                <a:spcPct val="150000"/>
              </a:lnSpc>
            </a:pPr>
            <a:r>
              <a:rPr lang="en-US" altLang="zh-CN" sz="2800" dirty="0" err="1"/>
              <a:t>PickScore</a:t>
            </a:r>
            <a:endParaRPr lang="en-US" altLang="zh-CN" dirty="0">
              <a:solidFill>
                <a:schemeClr val="bg1">
                  <a:lumMod val="50000"/>
                </a:schemeClr>
              </a:solidFill>
            </a:endParaRPr>
          </a:p>
        </p:txBody>
      </p:sp>
      <p:sp>
        <p:nvSpPr>
          <p:cNvPr id="6" name="文本框 5">
            <a:extLst>
              <a:ext uri="{FF2B5EF4-FFF2-40B4-BE49-F238E27FC236}">
                <a16:creationId xmlns:a16="http://schemas.microsoft.com/office/drawing/2014/main" id="{66135019-9DEF-60E4-EDD2-F97C8424A305}"/>
              </a:ext>
            </a:extLst>
          </p:cNvPr>
          <p:cNvSpPr txBox="1"/>
          <p:nvPr/>
        </p:nvSpPr>
        <p:spPr>
          <a:xfrm>
            <a:off x="3770825" y="2612580"/>
            <a:ext cx="8124959" cy="369332"/>
          </a:xfrm>
          <a:prstGeom prst="rect">
            <a:avLst/>
          </a:prstGeom>
          <a:noFill/>
        </p:spPr>
        <p:txBody>
          <a:bodyPr wrap="square">
            <a:spAutoFit/>
          </a:bodyPr>
          <a:lstStyle/>
          <a:p>
            <a:r>
              <a:rPr lang="en-US" altLang="zh-CN" dirty="0"/>
              <a:t>"</a:t>
            </a:r>
            <a:r>
              <a:rPr lang="en-US" altLang="zh-CN" dirty="0" err="1"/>
              <a:t>Clipscore</a:t>
            </a:r>
            <a:r>
              <a:rPr lang="en-US" altLang="zh-CN" dirty="0"/>
              <a:t>: A reference-free evaluation metric for image captioning." </a:t>
            </a:r>
            <a:endParaRPr lang="zh-CN" altLang="en-US" dirty="0"/>
          </a:p>
        </p:txBody>
      </p:sp>
      <p:sp>
        <p:nvSpPr>
          <p:cNvPr id="8" name="文本框 7">
            <a:extLst>
              <a:ext uri="{FF2B5EF4-FFF2-40B4-BE49-F238E27FC236}">
                <a16:creationId xmlns:a16="http://schemas.microsoft.com/office/drawing/2014/main" id="{F91D1D06-30C9-8F4C-42E6-4880D447D36B}"/>
              </a:ext>
            </a:extLst>
          </p:cNvPr>
          <p:cNvSpPr txBox="1"/>
          <p:nvPr/>
        </p:nvSpPr>
        <p:spPr>
          <a:xfrm>
            <a:off x="3770825" y="3311550"/>
            <a:ext cx="7976851" cy="646331"/>
          </a:xfrm>
          <a:prstGeom prst="rect">
            <a:avLst/>
          </a:prstGeom>
          <a:noFill/>
        </p:spPr>
        <p:txBody>
          <a:bodyPr wrap="square">
            <a:spAutoFit/>
          </a:bodyPr>
          <a:lstStyle/>
          <a:p>
            <a:r>
              <a:rPr lang="en-US" altLang="zh-CN" dirty="0"/>
              <a:t>“</a:t>
            </a:r>
            <a:r>
              <a:rPr lang="en-US" altLang="zh-CN" dirty="0" err="1"/>
              <a:t>Imagereward</a:t>
            </a:r>
            <a:r>
              <a:rPr lang="en-US" altLang="zh-CN" dirty="0"/>
              <a:t>: Learning and evaluating human preferences for text-to-image generation,” </a:t>
            </a:r>
            <a:endParaRPr lang="zh-CN" altLang="en-US" dirty="0"/>
          </a:p>
        </p:txBody>
      </p:sp>
      <p:sp>
        <p:nvSpPr>
          <p:cNvPr id="13" name="文本框 12">
            <a:extLst>
              <a:ext uri="{FF2B5EF4-FFF2-40B4-BE49-F238E27FC236}">
                <a16:creationId xmlns:a16="http://schemas.microsoft.com/office/drawing/2014/main" id="{9AF605D1-7D2A-DB24-7F8B-2C396FA69C12}"/>
              </a:ext>
            </a:extLst>
          </p:cNvPr>
          <p:cNvSpPr txBox="1"/>
          <p:nvPr/>
        </p:nvSpPr>
        <p:spPr>
          <a:xfrm>
            <a:off x="3770825" y="4287519"/>
            <a:ext cx="7571168" cy="369332"/>
          </a:xfrm>
          <a:prstGeom prst="rect">
            <a:avLst/>
          </a:prstGeom>
          <a:noFill/>
        </p:spPr>
        <p:txBody>
          <a:bodyPr wrap="square">
            <a:spAutoFit/>
          </a:bodyPr>
          <a:lstStyle/>
          <a:p>
            <a:r>
              <a:rPr lang="en-US" altLang="zh-CN" dirty="0"/>
              <a:t> “Better aligning text-to-image models with human preference,” </a:t>
            </a:r>
            <a:endParaRPr lang="zh-CN" altLang="en-US" dirty="0"/>
          </a:p>
        </p:txBody>
      </p:sp>
      <p:sp>
        <p:nvSpPr>
          <p:cNvPr id="17" name="文本框 16">
            <a:extLst>
              <a:ext uri="{FF2B5EF4-FFF2-40B4-BE49-F238E27FC236}">
                <a16:creationId xmlns:a16="http://schemas.microsoft.com/office/drawing/2014/main" id="{466BECE4-AB07-148B-C5DD-6AA36862A415}"/>
              </a:ext>
            </a:extLst>
          </p:cNvPr>
          <p:cNvSpPr txBox="1"/>
          <p:nvPr/>
        </p:nvSpPr>
        <p:spPr>
          <a:xfrm>
            <a:off x="3770824" y="4986489"/>
            <a:ext cx="7571167" cy="646331"/>
          </a:xfrm>
          <a:prstGeom prst="rect">
            <a:avLst/>
          </a:prstGeom>
          <a:noFill/>
        </p:spPr>
        <p:txBody>
          <a:bodyPr wrap="square">
            <a:spAutoFit/>
          </a:bodyPr>
          <a:lstStyle/>
          <a:p>
            <a:r>
              <a:rPr lang="en-US" altLang="zh-CN" dirty="0"/>
              <a:t> “Pick-a-pic: An open dataset of user preferences for text-to-image generation,” </a:t>
            </a:r>
            <a:endParaRPr lang="zh-CN" altLang="en-US" dirty="0"/>
          </a:p>
        </p:txBody>
      </p:sp>
    </p:spTree>
    <p:extLst>
      <p:ext uri="{BB962C8B-B14F-4D97-AF65-F5344CB8AC3E}">
        <p14:creationId xmlns:p14="http://schemas.microsoft.com/office/powerpoint/2010/main" val="851905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4000" dirty="0"/>
              <a:t>AIGC</a:t>
            </a:r>
            <a:r>
              <a:rPr lang="zh-CN" altLang="en-US" dirty="0"/>
              <a:t>图像</a:t>
            </a:r>
            <a:r>
              <a:rPr lang="zh-CN" altLang="en-US" sz="4000" dirty="0"/>
              <a:t>评价</a:t>
            </a:r>
          </a:p>
        </p:txBody>
      </p:sp>
      <p:sp>
        <p:nvSpPr>
          <p:cNvPr id="6" name="内容占位符 4">
            <a:extLst>
              <a:ext uri="{FF2B5EF4-FFF2-40B4-BE49-F238E27FC236}">
                <a16:creationId xmlns:a16="http://schemas.microsoft.com/office/drawing/2014/main" id="{FC52E262-4CAF-7E8D-4F79-81C458D1219A}"/>
              </a:ext>
            </a:extLst>
          </p:cNvPr>
          <p:cNvSpPr>
            <a:spLocks noGrp="1"/>
          </p:cNvSpPr>
          <p:nvPr>
            <p:ph sz="quarter" idx="10"/>
          </p:nvPr>
        </p:nvSpPr>
        <p:spPr>
          <a:xfrm>
            <a:off x="658699" y="1622100"/>
            <a:ext cx="3511366" cy="574183"/>
          </a:xfrm>
        </p:spPr>
        <p:txBody>
          <a:bodyPr>
            <a:normAutofit/>
          </a:bodyPr>
          <a:lstStyle/>
          <a:p>
            <a:pPr marL="0" indent="0">
              <a:buNone/>
            </a:pPr>
            <a:r>
              <a:rPr lang="zh-CN" altLang="en-US" sz="2800" dirty="0"/>
              <a:t>评估指标</a:t>
            </a:r>
            <a:endParaRPr lang="en-US" altLang="zh-CN" sz="2800" dirty="0"/>
          </a:p>
        </p:txBody>
      </p:sp>
      <p:sp>
        <p:nvSpPr>
          <p:cNvPr id="5" name="文本框 4">
            <a:extLst>
              <a:ext uri="{FF2B5EF4-FFF2-40B4-BE49-F238E27FC236}">
                <a16:creationId xmlns:a16="http://schemas.microsoft.com/office/drawing/2014/main" id="{7EABF104-D93B-887F-3072-5D920F1D03A5}"/>
              </a:ext>
            </a:extLst>
          </p:cNvPr>
          <p:cNvSpPr txBox="1"/>
          <p:nvPr/>
        </p:nvSpPr>
        <p:spPr>
          <a:xfrm>
            <a:off x="658699" y="3391486"/>
            <a:ext cx="7625080" cy="460375"/>
          </a:xfrm>
          <a:prstGeom prst="rect">
            <a:avLst/>
          </a:prstGeom>
          <a:noFill/>
        </p:spPr>
        <p:txBody>
          <a:bodyPr wrap="square" rtlCol="0" anchor="t">
            <a:spAutoFit/>
          </a:bodyPr>
          <a:lstStyle/>
          <a:p>
            <a:pPr marL="285750" indent="-285750">
              <a:buFont typeface="Wingdings" panose="05000000000000000000" charset="0"/>
              <a:buChar char="Ø"/>
            </a:pPr>
            <a:r>
              <a:rPr lang="zh-CN" altLang="en-US" sz="2400" b="1" dirty="0"/>
              <a:t>KRCC</a:t>
            </a:r>
            <a:r>
              <a:rPr lang="zh-CN" altLang="en-US" dirty="0"/>
              <a:t>（Kendall rank-order correlation coefficient，肯德尔相关系数）</a:t>
            </a:r>
          </a:p>
        </p:txBody>
      </p:sp>
      <p:pic>
        <p:nvPicPr>
          <p:cNvPr id="7" name="图片 6">
            <a:extLst>
              <a:ext uri="{FF2B5EF4-FFF2-40B4-BE49-F238E27FC236}">
                <a16:creationId xmlns:a16="http://schemas.microsoft.com/office/drawing/2014/main" id="{E1978CF7-6115-2B27-C505-15FF3029315C}"/>
              </a:ext>
            </a:extLst>
          </p:cNvPr>
          <p:cNvPicPr>
            <a:picLocks noChangeAspect="1"/>
          </p:cNvPicPr>
          <p:nvPr/>
        </p:nvPicPr>
        <p:blipFill>
          <a:blip r:embed="rId3"/>
          <a:stretch>
            <a:fillRect/>
          </a:stretch>
        </p:blipFill>
        <p:spPr>
          <a:xfrm>
            <a:off x="8789411" y="3225219"/>
            <a:ext cx="2057400" cy="831850"/>
          </a:xfrm>
          <a:prstGeom prst="rect">
            <a:avLst/>
          </a:prstGeom>
        </p:spPr>
      </p:pic>
      <p:sp>
        <p:nvSpPr>
          <p:cNvPr id="10" name="文本框 9">
            <a:extLst>
              <a:ext uri="{FF2B5EF4-FFF2-40B4-BE49-F238E27FC236}">
                <a16:creationId xmlns:a16="http://schemas.microsoft.com/office/drawing/2014/main" id="{B3912D77-302E-B39F-0CE6-562CF0FE5EAC}"/>
              </a:ext>
            </a:extLst>
          </p:cNvPr>
          <p:cNvSpPr txBox="1"/>
          <p:nvPr/>
        </p:nvSpPr>
        <p:spPr>
          <a:xfrm>
            <a:off x="658699" y="5602090"/>
            <a:ext cx="6096000" cy="460375"/>
          </a:xfrm>
          <a:prstGeom prst="rect">
            <a:avLst/>
          </a:prstGeom>
          <a:noFill/>
        </p:spPr>
        <p:txBody>
          <a:bodyPr wrap="square" rtlCol="0" anchor="t">
            <a:spAutoFit/>
          </a:bodyPr>
          <a:lstStyle/>
          <a:p>
            <a:pPr marL="285750" indent="-285750">
              <a:buFont typeface="Wingdings" panose="05000000000000000000" charset="0"/>
              <a:buChar char="Ø"/>
            </a:pPr>
            <a:r>
              <a:rPr lang="zh-CN" altLang="en-US" sz="2400" b="1" dirty="0"/>
              <a:t>RMSE</a:t>
            </a:r>
            <a:r>
              <a:rPr lang="zh-CN" altLang="en-US" dirty="0"/>
              <a:t>（Root Mean Squared Error, 均方误差)</a:t>
            </a:r>
          </a:p>
        </p:txBody>
      </p:sp>
      <p:pic>
        <p:nvPicPr>
          <p:cNvPr id="11" name="图片 10">
            <a:extLst>
              <a:ext uri="{FF2B5EF4-FFF2-40B4-BE49-F238E27FC236}">
                <a16:creationId xmlns:a16="http://schemas.microsoft.com/office/drawing/2014/main" id="{20768801-8FFA-0018-0BD8-3610FDE29A65}"/>
              </a:ext>
            </a:extLst>
          </p:cNvPr>
          <p:cNvPicPr>
            <a:picLocks noChangeAspect="1"/>
          </p:cNvPicPr>
          <p:nvPr/>
        </p:nvPicPr>
        <p:blipFill>
          <a:blip r:embed="rId4"/>
          <a:stretch>
            <a:fillRect/>
          </a:stretch>
        </p:blipFill>
        <p:spPr>
          <a:xfrm>
            <a:off x="8493197" y="5516378"/>
            <a:ext cx="2533650" cy="857250"/>
          </a:xfrm>
          <a:prstGeom prst="rect">
            <a:avLst/>
          </a:prstGeom>
        </p:spPr>
      </p:pic>
      <p:grpSp>
        <p:nvGrpSpPr>
          <p:cNvPr id="15" name="组合 14">
            <a:extLst>
              <a:ext uri="{FF2B5EF4-FFF2-40B4-BE49-F238E27FC236}">
                <a16:creationId xmlns:a16="http://schemas.microsoft.com/office/drawing/2014/main" id="{D22A8BBE-0E41-C47B-57A1-5A5EE69226D8}"/>
              </a:ext>
            </a:extLst>
          </p:cNvPr>
          <p:cNvGrpSpPr/>
          <p:nvPr/>
        </p:nvGrpSpPr>
        <p:grpSpPr>
          <a:xfrm>
            <a:off x="658699" y="4369885"/>
            <a:ext cx="10610368" cy="1097247"/>
            <a:chOff x="658699" y="2196283"/>
            <a:chExt cx="10610368" cy="1097247"/>
          </a:xfrm>
        </p:grpSpPr>
        <p:sp>
          <p:nvSpPr>
            <p:cNvPr id="2" name="文本框 1">
              <a:extLst>
                <a:ext uri="{FF2B5EF4-FFF2-40B4-BE49-F238E27FC236}">
                  <a16:creationId xmlns:a16="http://schemas.microsoft.com/office/drawing/2014/main" id="{C43A4B5B-0AEC-B0B3-C621-0498BB6C62D7}"/>
                </a:ext>
              </a:extLst>
            </p:cNvPr>
            <p:cNvSpPr txBox="1"/>
            <p:nvPr/>
          </p:nvSpPr>
          <p:spPr>
            <a:xfrm>
              <a:off x="658699" y="2314995"/>
              <a:ext cx="8495665" cy="460375"/>
            </a:xfrm>
            <a:prstGeom prst="rect">
              <a:avLst/>
            </a:prstGeom>
            <a:noFill/>
          </p:spPr>
          <p:txBody>
            <a:bodyPr wrap="square" rtlCol="0" anchor="t">
              <a:spAutoFit/>
            </a:bodyPr>
            <a:lstStyle/>
            <a:p>
              <a:pPr marL="285750" indent="-285750">
                <a:buFont typeface="Wingdings" panose="05000000000000000000" charset="0"/>
                <a:buChar char="Ø"/>
              </a:pPr>
              <a:r>
                <a:rPr lang="zh-CN" altLang="en-US" sz="2400" b="1" dirty="0"/>
                <a:t>SRCC</a:t>
              </a:r>
              <a:r>
                <a:rPr lang="zh-CN" altLang="en-US" b="1" dirty="0"/>
                <a:t> </a:t>
              </a:r>
              <a:r>
                <a:rPr lang="zh-CN" altLang="en-US" dirty="0"/>
                <a:t>(Spearman rank-order correlation coefficient,</a:t>
              </a:r>
              <a:r>
                <a:rPr lang="en-US" altLang="zh-CN" dirty="0"/>
                <a:t> </a:t>
              </a:r>
              <a:r>
                <a:rPr lang="zh-CN" altLang="en-US" dirty="0"/>
                <a:t>斯皮尔曼秩相关系数)</a:t>
              </a:r>
            </a:p>
          </p:txBody>
        </p:sp>
        <p:pic>
          <p:nvPicPr>
            <p:cNvPr id="4" name="图片 3">
              <a:extLst>
                <a:ext uri="{FF2B5EF4-FFF2-40B4-BE49-F238E27FC236}">
                  <a16:creationId xmlns:a16="http://schemas.microsoft.com/office/drawing/2014/main" id="{B2C6099F-0852-07FE-3BD3-8319EC65C0DC}"/>
                </a:ext>
              </a:extLst>
            </p:cNvPr>
            <p:cNvPicPr>
              <a:picLocks noChangeAspect="1"/>
            </p:cNvPicPr>
            <p:nvPr/>
          </p:nvPicPr>
          <p:blipFill>
            <a:blip r:embed="rId5"/>
            <a:stretch>
              <a:fillRect/>
            </a:stretch>
          </p:blipFill>
          <p:spPr>
            <a:xfrm>
              <a:off x="8665567" y="2196283"/>
              <a:ext cx="2603500" cy="717550"/>
            </a:xfrm>
            <a:prstGeom prst="rect">
              <a:avLst/>
            </a:prstGeom>
          </p:spPr>
        </p:pic>
        <p:sp>
          <p:nvSpPr>
            <p:cNvPr id="12" name="文本框 11">
              <a:extLst>
                <a:ext uri="{FF2B5EF4-FFF2-40B4-BE49-F238E27FC236}">
                  <a16:creationId xmlns:a16="http://schemas.microsoft.com/office/drawing/2014/main" id="{FC5A0EA2-A647-3C10-FCAC-EF5ECAA88EFA}"/>
                </a:ext>
              </a:extLst>
            </p:cNvPr>
            <p:cNvSpPr txBox="1"/>
            <p:nvPr/>
          </p:nvSpPr>
          <p:spPr>
            <a:xfrm>
              <a:off x="1199084" y="2771560"/>
              <a:ext cx="7412990" cy="521970"/>
            </a:xfrm>
            <a:prstGeom prst="rect">
              <a:avLst/>
            </a:prstGeom>
            <a:noFill/>
          </p:spPr>
          <p:txBody>
            <a:bodyPr wrap="square" rtlCol="0" anchor="t">
              <a:spAutoFit/>
            </a:bodyPr>
            <a:lstStyle/>
            <a:p>
              <a:r>
                <a:rPr lang="zh-CN" altLang="en-US" sz="1400" dirty="0">
                  <a:solidFill>
                    <a:schemeClr val="bg2">
                      <a:lumMod val="50000"/>
                    </a:schemeClr>
                  </a:solidFill>
                </a:rPr>
                <a:t>不是衡量两组数据的线性相关性，而是衡量两组数据秩序间的线性相关性。SROCC只与序列中元素的排序有关，因此对X和Y做任何非线性变化都不会对SROCC造成影响。</a:t>
              </a:r>
            </a:p>
          </p:txBody>
        </p:sp>
      </p:grpSp>
      <p:sp>
        <p:nvSpPr>
          <p:cNvPr id="14" name="文本框 13">
            <a:extLst>
              <a:ext uri="{FF2B5EF4-FFF2-40B4-BE49-F238E27FC236}">
                <a16:creationId xmlns:a16="http://schemas.microsoft.com/office/drawing/2014/main" id="{F87B48BD-9CF0-7FA8-9562-2C63E82FCBD3}"/>
              </a:ext>
            </a:extLst>
          </p:cNvPr>
          <p:cNvSpPr txBox="1"/>
          <p:nvPr/>
        </p:nvSpPr>
        <p:spPr>
          <a:xfrm>
            <a:off x="1199084" y="3883130"/>
            <a:ext cx="7412990" cy="523220"/>
          </a:xfrm>
          <a:prstGeom prst="rect">
            <a:avLst/>
          </a:prstGeom>
          <a:noFill/>
        </p:spPr>
        <p:txBody>
          <a:bodyPr wrap="square">
            <a:spAutoFit/>
          </a:bodyPr>
          <a:lstStyle/>
          <a:p>
            <a:r>
              <a:rPr lang="zh-CN" altLang="en-US" sz="1400" dirty="0">
                <a:solidFill>
                  <a:schemeClr val="bg2">
                    <a:lumMod val="50000"/>
                  </a:schemeClr>
                </a:solidFill>
              </a:rPr>
              <a:t>基于样本数据对之间的关系进行相关性强弱的分析。数据样本对和根据其取值的相对关系可以分为一致对(Concordant)和分歧对(Discordant)。</a:t>
            </a:r>
          </a:p>
        </p:txBody>
      </p:sp>
      <p:grpSp>
        <p:nvGrpSpPr>
          <p:cNvPr id="13" name="组合 12">
            <a:extLst>
              <a:ext uri="{FF2B5EF4-FFF2-40B4-BE49-F238E27FC236}">
                <a16:creationId xmlns:a16="http://schemas.microsoft.com/office/drawing/2014/main" id="{099B4D76-DFAA-49EA-A8F7-FB60E178F72D}"/>
              </a:ext>
            </a:extLst>
          </p:cNvPr>
          <p:cNvGrpSpPr/>
          <p:nvPr/>
        </p:nvGrpSpPr>
        <p:grpSpPr>
          <a:xfrm>
            <a:off x="658699" y="2029794"/>
            <a:ext cx="11162884" cy="1212155"/>
            <a:chOff x="440039" y="224746"/>
            <a:chExt cx="11162884" cy="1212155"/>
          </a:xfrm>
        </p:grpSpPr>
        <p:sp>
          <p:nvSpPr>
            <p:cNvPr id="8" name="文本框 7">
              <a:extLst>
                <a:ext uri="{FF2B5EF4-FFF2-40B4-BE49-F238E27FC236}">
                  <a16:creationId xmlns:a16="http://schemas.microsoft.com/office/drawing/2014/main" id="{D89AE0BB-F65E-1BE4-2503-30F59A970230}"/>
                </a:ext>
              </a:extLst>
            </p:cNvPr>
            <p:cNvSpPr txBox="1"/>
            <p:nvPr/>
          </p:nvSpPr>
          <p:spPr>
            <a:xfrm>
              <a:off x="440039" y="432708"/>
              <a:ext cx="7953375" cy="460375"/>
            </a:xfrm>
            <a:prstGeom prst="rect">
              <a:avLst/>
            </a:prstGeom>
            <a:noFill/>
          </p:spPr>
          <p:txBody>
            <a:bodyPr wrap="square" rtlCol="0" anchor="t">
              <a:spAutoFit/>
            </a:bodyPr>
            <a:lstStyle/>
            <a:p>
              <a:pPr marL="285750" indent="-285750">
                <a:buFont typeface="Wingdings" panose="05000000000000000000" charset="0"/>
                <a:buChar char="Ø"/>
              </a:pPr>
              <a:r>
                <a:rPr lang="zh-CN" altLang="en-US" sz="2400" b="1" dirty="0"/>
                <a:t>PLCC</a:t>
              </a:r>
              <a:r>
                <a:rPr lang="zh-CN" altLang="en-US" dirty="0"/>
                <a:t>（Pearson linear correlation coefficient，皮尔森线性相关系数）</a:t>
              </a:r>
            </a:p>
          </p:txBody>
        </p:sp>
        <p:pic>
          <p:nvPicPr>
            <p:cNvPr id="9" name="图片 8">
              <a:extLst>
                <a:ext uri="{FF2B5EF4-FFF2-40B4-BE49-F238E27FC236}">
                  <a16:creationId xmlns:a16="http://schemas.microsoft.com/office/drawing/2014/main" id="{7E2BFD4F-D13C-A4F3-D93D-83034DE402A4}"/>
                </a:ext>
              </a:extLst>
            </p:cNvPr>
            <p:cNvPicPr>
              <a:picLocks noChangeAspect="1"/>
            </p:cNvPicPr>
            <p:nvPr/>
          </p:nvPicPr>
          <p:blipFill>
            <a:blip r:embed="rId6"/>
            <a:stretch>
              <a:fillRect/>
            </a:stretch>
          </p:blipFill>
          <p:spPr>
            <a:xfrm>
              <a:off x="7970723" y="224746"/>
              <a:ext cx="3632200" cy="876300"/>
            </a:xfrm>
            <a:prstGeom prst="rect">
              <a:avLst/>
            </a:prstGeom>
          </p:spPr>
        </p:pic>
        <p:sp>
          <p:nvSpPr>
            <p:cNvPr id="16" name="文本框 15">
              <a:extLst>
                <a:ext uri="{FF2B5EF4-FFF2-40B4-BE49-F238E27FC236}">
                  <a16:creationId xmlns:a16="http://schemas.microsoft.com/office/drawing/2014/main" id="{E3D6FF0F-13FD-46AB-1685-C3ED01B5BD3E}"/>
                </a:ext>
              </a:extLst>
            </p:cNvPr>
            <p:cNvSpPr txBox="1"/>
            <p:nvPr/>
          </p:nvSpPr>
          <p:spPr>
            <a:xfrm>
              <a:off x="980424" y="913681"/>
              <a:ext cx="7590327" cy="523220"/>
            </a:xfrm>
            <a:prstGeom prst="rect">
              <a:avLst/>
            </a:prstGeom>
            <a:noFill/>
          </p:spPr>
          <p:txBody>
            <a:bodyPr wrap="square">
              <a:spAutoFit/>
            </a:bodyPr>
            <a:lstStyle/>
            <a:p>
              <a:r>
                <a:rPr lang="zh-CN" altLang="en-US" sz="1400" dirty="0">
                  <a:solidFill>
                    <a:schemeClr val="bg2">
                      <a:lumMod val="50000"/>
                    </a:schemeClr>
                  </a:solidFill>
                </a:rPr>
                <a:t>PLCC描述了主观评分和算法评分之间的线性相关性。相关系数的绝对值越大，相关性越强，相关系数越接近于1或-1，相关度越强，相关系数越接近于0，相关度越弱。</a:t>
              </a:r>
            </a:p>
          </p:txBody>
        </p:sp>
      </p:grpSp>
    </p:spTree>
    <p:extLst>
      <p:ext uri="{BB962C8B-B14F-4D97-AF65-F5344CB8AC3E}">
        <p14:creationId xmlns:p14="http://schemas.microsoft.com/office/powerpoint/2010/main" val="329878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a:t>
            </a:r>
            <a:r>
              <a:rPr lang="zh-CN" altLang="en-US" dirty="0"/>
              <a:t>图像评价</a:t>
            </a:r>
          </a:p>
        </p:txBody>
      </p:sp>
      <p:sp>
        <p:nvSpPr>
          <p:cNvPr id="6" name="内容占位符 4">
            <a:extLst>
              <a:ext uri="{FF2B5EF4-FFF2-40B4-BE49-F238E27FC236}">
                <a16:creationId xmlns:a16="http://schemas.microsoft.com/office/drawing/2014/main" id="{C7A6A1D6-11C0-9555-853F-B69FEC24C12B}"/>
              </a:ext>
            </a:extLst>
          </p:cNvPr>
          <p:cNvSpPr>
            <a:spLocks noGrp="1"/>
          </p:cNvSpPr>
          <p:nvPr>
            <p:ph sz="quarter" idx="10"/>
          </p:nvPr>
        </p:nvSpPr>
        <p:spPr>
          <a:xfrm>
            <a:off x="658699" y="3693281"/>
            <a:ext cx="11162884" cy="2997294"/>
          </a:xfrm>
        </p:spPr>
        <p:txBody>
          <a:bodyPr>
            <a:normAutofit/>
          </a:bodyPr>
          <a:lstStyle/>
          <a:p>
            <a:r>
              <a:rPr lang="zh-CN" altLang="en-US" sz="2400" dirty="0"/>
              <a:t>准确评估的意义</a:t>
            </a:r>
            <a:endParaRPr lang="en-US" altLang="zh-CN" sz="2400" dirty="0"/>
          </a:p>
          <a:p>
            <a:pPr marL="685800" marR="0" lvl="1" indent="-228600" algn="l" defTabSz="914400" rtl="0" eaLnBrk="1" fontAlgn="auto" latinLnBrk="0" hangingPunct="1">
              <a:lnSpc>
                <a:spcPct val="120000"/>
              </a:lnSpc>
              <a:spcBef>
                <a:spcPts val="500"/>
              </a:spcBef>
              <a:spcAft>
                <a:spcPts val="0"/>
              </a:spcAft>
              <a:buClr>
                <a:srgbClr val="004098"/>
              </a:buClr>
              <a:buSzPct val="100000"/>
              <a:buFont typeface="Calibri" panose="020F0502020204030204" pitchFamily="34" charset="0"/>
              <a:buChar char="▪"/>
              <a:tabLst/>
              <a:defRPr/>
            </a:pPr>
            <a:r>
              <a:rPr kumimoji="0" lang="zh-CN" altLang="en-US" sz="2400" b="1" i="0" u="none" strike="noStrike" kern="1200" cap="none" spc="0" normalizeH="0" baseline="0" noProof="0" dirty="0">
                <a:ln>
                  <a:noFill/>
                </a:ln>
                <a:solidFill>
                  <a:srgbClr val="000000"/>
                </a:solidFill>
                <a:effectLst/>
                <a:uLnTx/>
                <a:uFillTx/>
                <a:latin typeface="等线"/>
                <a:ea typeface="等线"/>
                <a:cs typeface="+mn-cs"/>
              </a:rPr>
              <a:t>指导模型给出质量更高的图片</a:t>
            </a:r>
            <a:endParaRPr kumimoji="0" lang="en-US" altLang="zh-CN" sz="2400" b="1" i="0" u="none" strike="noStrike" kern="1200" cap="none" spc="0" normalizeH="0" baseline="0" noProof="0" dirty="0">
              <a:ln>
                <a:noFill/>
              </a:ln>
              <a:solidFill>
                <a:srgbClr val="000000"/>
              </a:solidFill>
              <a:effectLst/>
              <a:uLnTx/>
              <a:uFillTx/>
              <a:latin typeface="等线"/>
              <a:ea typeface="等线"/>
              <a:cs typeface="+mn-cs"/>
            </a:endParaRPr>
          </a:p>
          <a:p>
            <a:pPr marL="685800" marR="0" lvl="1" indent="-228600" algn="l" defTabSz="914400" rtl="0" eaLnBrk="1" fontAlgn="auto" latinLnBrk="0" hangingPunct="1">
              <a:lnSpc>
                <a:spcPct val="120000"/>
              </a:lnSpc>
              <a:spcBef>
                <a:spcPts val="500"/>
              </a:spcBef>
              <a:spcAft>
                <a:spcPts val="0"/>
              </a:spcAft>
              <a:buClr>
                <a:srgbClr val="004098"/>
              </a:buClr>
              <a:buSzPct val="100000"/>
              <a:buFont typeface="Calibri" panose="020F0502020204030204" pitchFamily="34" charset="0"/>
              <a:buChar char="▪"/>
              <a:tabLst/>
              <a:defRPr/>
            </a:pPr>
            <a:r>
              <a:rPr lang="zh-CN" altLang="en-US" sz="2400" b="1" dirty="0">
                <a:solidFill>
                  <a:srgbClr val="000000"/>
                </a:solidFill>
                <a:latin typeface="等线"/>
                <a:ea typeface="等线"/>
              </a:rPr>
              <a:t>自动化调节模型参数</a:t>
            </a:r>
            <a:endParaRPr lang="en-US" altLang="zh-CN" sz="2400" b="1" dirty="0">
              <a:solidFill>
                <a:srgbClr val="000000"/>
              </a:solidFill>
              <a:latin typeface="等线"/>
              <a:ea typeface="等线"/>
            </a:endParaRPr>
          </a:p>
          <a:p>
            <a:pPr marL="685800" marR="0" lvl="1" indent="-228600" algn="l" defTabSz="914400" rtl="0" eaLnBrk="1" fontAlgn="auto" latinLnBrk="0" hangingPunct="1">
              <a:lnSpc>
                <a:spcPct val="120000"/>
              </a:lnSpc>
              <a:spcBef>
                <a:spcPts val="500"/>
              </a:spcBef>
              <a:spcAft>
                <a:spcPts val="0"/>
              </a:spcAft>
              <a:buClr>
                <a:srgbClr val="004098"/>
              </a:buClr>
              <a:buSzPct val="100000"/>
              <a:buFont typeface="Calibri" panose="020F0502020204030204" pitchFamily="34" charset="0"/>
              <a:buChar char="▪"/>
              <a:tabLst/>
              <a:defRPr/>
            </a:pPr>
            <a:r>
              <a:rPr lang="zh-CN" altLang="en-US" sz="2400" b="1" dirty="0">
                <a:solidFill>
                  <a:srgbClr val="000000"/>
                </a:solidFill>
                <a:latin typeface="等线"/>
                <a:ea typeface="等线"/>
              </a:rPr>
              <a:t>作为损失函数融入其他模型</a:t>
            </a:r>
            <a:endParaRPr lang="en-US" altLang="zh-CN" sz="2400" b="1" dirty="0">
              <a:solidFill>
                <a:srgbClr val="000000"/>
              </a:solidFill>
              <a:latin typeface="等线"/>
              <a:ea typeface="等线"/>
            </a:endParaRPr>
          </a:p>
          <a:p>
            <a:pPr lvl="1">
              <a:buClr>
                <a:srgbClr val="004098"/>
              </a:buClr>
              <a:defRPr/>
            </a:pPr>
            <a:r>
              <a:rPr lang="zh-CN" altLang="en-US" sz="2400" b="1" dirty="0">
                <a:solidFill>
                  <a:srgbClr val="000000"/>
                </a:solidFill>
                <a:latin typeface="等线"/>
                <a:ea typeface="等线"/>
              </a:rPr>
              <a:t>成为通用的</a:t>
            </a:r>
            <a:r>
              <a:rPr lang="en-US" altLang="zh-CN" sz="2400" b="1" dirty="0">
                <a:solidFill>
                  <a:srgbClr val="000000"/>
                </a:solidFill>
                <a:latin typeface="等线"/>
                <a:ea typeface="等线"/>
              </a:rPr>
              <a:t>metric</a:t>
            </a:r>
          </a:p>
        </p:txBody>
      </p:sp>
      <p:sp>
        <p:nvSpPr>
          <p:cNvPr id="5" name="内容占位符 4">
            <a:extLst>
              <a:ext uri="{FF2B5EF4-FFF2-40B4-BE49-F238E27FC236}">
                <a16:creationId xmlns:a16="http://schemas.microsoft.com/office/drawing/2014/main" id="{49F8AEB5-8C8D-650D-C7E8-26315A23A694}"/>
              </a:ext>
            </a:extLst>
          </p:cNvPr>
          <p:cNvSpPr txBox="1">
            <a:spLocks/>
          </p:cNvSpPr>
          <p:nvPr/>
        </p:nvSpPr>
        <p:spPr>
          <a:xfrm>
            <a:off x="658699" y="1851648"/>
            <a:ext cx="11162884" cy="18416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评估的方向</a:t>
            </a:r>
            <a:endParaRPr lang="en-US" altLang="zh-CN" sz="2400" dirty="0"/>
          </a:p>
          <a:p>
            <a:pPr lvl="1">
              <a:buClr>
                <a:srgbClr val="004098"/>
              </a:buClr>
              <a:defRPr/>
            </a:pPr>
            <a:r>
              <a:rPr lang="zh-CN" altLang="en-US" sz="2400" b="1" dirty="0">
                <a:solidFill>
                  <a:srgbClr val="000000"/>
                </a:solidFill>
                <a:latin typeface="等线"/>
                <a:ea typeface="等线"/>
              </a:rPr>
              <a:t>图片质量</a:t>
            </a:r>
            <a:endParaRPr lang="en-US" altLang="zh-CN" sz="2400" b="1" dirty="0">
              <a:solidFill>
                <a:srgbClr val="000000"/>
              </a:solidFill>
              <a:latin typeface="等线"/>
              <a:ea typeface="等线"/>
            </a:endParaRPr>
          </a:p>
          <a:p>
            <a:pPr lvl="1">
              <a:buClr>
                <a:srgbClr val="004098"/>
              </a:buClr>
              <a:defRPr/>
            </a:pPr>
            <a:r>
              <a:rPr lang="zh-CN" altLang="en-US" sz="2400" b="1" dirty="0">
                <a:solidFill>
                  <a:srgbClr val="000000"/>
                </a:solidFill>
                <a:latin typeface="等线"/>
                <a:ea typeface="等线"/>
              </a:rPr>
              <a:t>图文一致性</a:t>
            </a:r>
            <a:endParaRPr lang="en-US" altLang="zh-CN" sz="2800" dirty="0"/>
          </a:p>
        </p:txBody>
      </p:sp>
    </p:spTree>
    <p:extLst>
      <p:ext uri="{BB962C8B-B14F-4D97-AF65-F5344CB8AC3E}">
        <p14:creationId xmlns:p14="http://schemas.microsoft.com/office/powerpoint/2010/main" val="856416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2639986" y="1801963"/>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lumMod val="85000"/>
                    </a:schemeClr>
                  </a:solidFill>
                  <a:latin typeface="微软雅黑" panose="020B0503020204020204" pitchFamily="34" charset="-122"/>
                  <a:ea typeface="微软雅黑" panose="020B0503020204020204" pitchFamily="34" charset="-122"/>
                </a:rPr>
                <a:t>1</a:t>
              </a:r>
              <a:endParaRPr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332484" y="22096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580173" y="1773148"/>
            <a:ext cx="4387392" cy="461665"/>
          </a:xfrm>
          <a:prstGeom prst="rect">
            <a:avLst/>
          </a:prstGeom>
          <a:noFill/>
        </p:spPr>
        <p:txBody>
          <a:bodyPr wrap="square" rtlCol="0">
            <a:spAutoFit/>
          </a:bodyPr>
          <a:lstStyle/>
          <a:p>
            <a:r>
              <a:rPr lang="zh-CN" altLang="en-US" sz="2400" dirty="0"/>
              <a:t>背景</a:t>
            </a:r>
          </a:p>
        </p:txBody>
      </p:sp>
      <p:grpSp>
        <p:nvGrpSpPr>
          <p:cNvPr id="12" name="组合 11"/>
          <p:cNvGrpSpPr/>
          <p:nvPr/>
        </p:nvGrpSpPr>
        <p:grpSpPr>
          <a:xfrm>
            <a:off x="2639986" y="269666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cxnSpLocks/>
            <a:stCxn id="13" idx="6"/>
          </p:cNvCxnSpPr>
          <p:nvPr/>
        </p:nvCxnSpPr>
        <p:spPr>
          <a:xfrm>
            <a:off x="3332484" y="31043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580172" y="2667848"/>
            <a:ext cx="5484318" cy="461665"/>
          </a:xfrm>
          <a:prstGeom prst="rect">
            <a:avLst/>
          </a:prstGeom>
          <a:noFill/>
        </p:spPr>
        <p:txBody>
          <a:bodyPr wrap="square" rtlCol="0">
            <a:spAutoFit/>
          </a:bodyPr>
          <a:lstStyle/>
          <a:p>
            <a:r>
              <a:rPr lang="zh-CN" altLang="en-US" sz="2400" dirty="0"/>
              <a:t>数据集</a:t>
            </a:r>
          </a:p>
        </p:txBody>
      </p:sp>
      <p:grpSp>
        <p:nvGrpSpPr>
          <p:cNvPr id="6" name="组合 5">
            <a:extLst>
              <a:ext uri="{FF2B5EF4-FFF2-40B4-BE49-F238E27FC236}">
                <a16:creationId xmlns:a16="http://schemas.microsoft.com/office/drawing/2014/main" id="{B1C9E044-1322-CC90-7881-A3EE4E09D78C}"/>
              </a:ext>
            </a:extLst>
          </p:cNvPr>
          <p:cNvGrpSpPr/>
          <p:nvPr/>
        </p:nvGrpSpPr>
        <p:grpSpPr>
          <a:xfrm>
            <a:off x="2639986" y="3576653"/>
            <a:ext cx="843427" cy="443226"/>
            <a:chOff x="666810" y="2586037"/>
            <a:chExt cx="468000" cy="245937"/>
          </a:xfrm>
        </p:grpSpPr>
        <p:sp>
          <p:nvSpPr>
            <p:cNvPr id="8" name="Freeform 10">
              <a:extLst>
                <a:ext uri="{FF2B5EF4-FFF2-40B4-BE49-F238E27FC236}">
                  <a16:creationId xmlns:a16="http://schemas.microsoft.com/office/drawing/2014/main" id="{821B512A-FC86-0B84-5E1D-85A48CDAB9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9" name="文本框 8">
              <a:extLst>
                <a:ext uri="{FF2B5EF4-FFF2-40B4-BE49-F238E27FC236}">
                  <a16:creationId xmlns:a16="http://schemas.microsoft.com/office/drawing/2014/main" id="{C5C7DF14-8E2C-9855-B506-F8D386DC5371}"/>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3</a:t>
              </a:r>
              <a:endParaRPr lang="zh-CN" altLang="en-US" b="1" dirty="0">
                <a:solidFill>
                  <a:schemeClr val="bg2"/>
                </a:solidFill>
                <a:latin typeface="微软雅黑" panose="020B0503020204020204" pitchFamily="34" charset="-122"/>
                <a:ea typeface="微软雅黑" panose="020B0503020204020204" pitchFamily="34" charset="-122"/>
              </a:endParaRPr>
            </a:p>
          </p:txBody>
        </p:sp>
      </p:grpSp>
      <p:cxnSp>
        <p:nvCxnSpPr>
          <p:cNvPr id="10" name="直接连接符 9">
            <a:extLst>
              <a:ext uri="{FF2B5EF4-FFF2-40B4-BE49-F238E27FC236}">
                <a16:creationId xmlns:a16="http://schemas.microsoft.com/office/drawing/2014/main" id="{CA0BF28B-75B4-9C45-E655-12E0C7D06CB6}"/>
              </a:ext>
            </a:extLst>
          </p:cNvPr>
          <p:cNvCxnSpPr>
            <a:cxnSpLocks/>
            <a:stCxn id="8" idx="6"/>
          </p:cNvCxnSpPr>
          <p:nvPr/>
        </p:nvCxnSpPr>
        <p:spPr>
          <a:xfrm>
            <a:off x="3332484" y="398431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3203C34-0F51-2021-7793-527C3C680413}"/>
              </a:ext>
            </a:extLst>
          </p:cNvPr>
          <p:cNvSpPr txBox="1"/>
          <p:nvPr/>
        </p:nvSpPr>
        <p:spPr>
          <a:xfrm>
            <a:off x="3580172" y="3547838"/>
            <a:ext cx="5484318" cy="461665"/>
          </a:xfrm>
          <a:prstGeom prst="rect">
            <a:avLst/>
          </a:prstGeom>
          <a:noFill/>
        </p:spPr>
        <p:txBody>
          <a:bodyPr wrap="square" rtlCol="0">
            <a:spAutoFit/>
          </a:bodyPr>
          <a:lstStyle/>
          <a:p>
            <a:r>
              <a:rPr lang="en-US" altLang="zh-CN" sz="2400" dirty="0"/>
              <a:t>AIGC</a:t>
            </a:r>
            <a:r>
              <a:rPr lang="zh-CN" altLang="en-US" sz="2400" dirty="0"/>
              <a:t>质量评价</a:t>
            </a:r>
          </a:p>
        </p:txBody>
      </p:sp>
    </p:spTree>
    <p:extLst>
      <p:ext uri="{BB962C8B-B14F-4D97-AF65-F5344CB8AC3E}">
        <p14:creationId xmlns:p14="http://schemas.microsoft.com/office/powerpoint/2010/main" val="250367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AIGCIQA2023</a:t>
            </a:r>
            <a:endParaRPr lang="zh-CN" altLang="en-US" dirty="0"/>
          </a:p>
        </p:txBody>
      </p:sp>
      <p:sp>
        <p:nvSpPr>
          <p:cNvPr id="4" name="文本框 3">
            <a:extLst>
              <a:ext uri="{FF2B5EF4-FFF2-40B4-BE49-F238E27FC236}">
                <a16:creationId xmlns:a16="http://schemas.microsoft.com/office/drawing/2014/main" id="{81317E24-BC67-17F2-C657-5A5A6C46D252}"/>
              </a:ext>
            </a:extLst>
          </p:cNvPr>
          <p:cNvSpPr txBox="1"/>
          <p:nvPr/>
        </p:nvSpPr>
        <p:spPr>
          <a:xfrm>
            <a:off x="2416399" y="2268578"/>
            <a:ext cx="3179471" cy="1542666"/>
          </a:xfrm>
          <a:prstGeom prst="rect">
            <a:avLst/>
          </a:prstGeom>
          <a:noFill/>
        </p:spPr>
        <p:txBody>
          <a:bodyPr wrap="square">
            <a:spAutoFit/>
          </a:bodyPr>
          <a:lstStyle/>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err="1">
                <a:solidFill>
                  <a:schemeClr val="tx1">
                    <a:lumMod val="75000"/>
                    <a:lumOff val="25000"/>
                  </a:schemeClr>
                </a:solidFill>
                <a:latin typeface="Century Gothic" panose="020B0502020202020204" pitchFamily="34" charset="0"/>
              </a:rPr>
              <a:t>UniDiffuser</a:t>
            </a:r>
            <a:r>
              <a:rPr lang="en-US" altLang="zh-CN" dirty="0">
                <a:solidFill>
                  <a:schemeClr val="tx1">
                    <a:lumMod val="75000"/>
                    <a:lumOff val="25000"/>
                  </a:schemeClr>
                </a:solidFill>
                <a:latin typeface="Century Gothic" panose="020B0502020202020204" pitchFamily="34" charset="0"/>
              </a:rPr>
              <a:t>		</a:t>
            </a:r>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ControlNet 	</a:t>
            </a:r>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Stable Diffusion	</a:t>
            </a:r>
          </a:p>
        </p:txBody>
      </p:sp>
      <p:sp>
        <p:nvSpPr>
          <p:cNvPr id="7" name="文本框 6">
            <a:extLst>
              <a:ext uri="{FF2B5EF4-FFF2-40B4-BE49-F238E27FC236}">
                <a16:creationId xmlns:a16="http://schemas.microsoft.com/office/drawing/2014/main" id="{061E37E6-87B4-AAF8-F6BA-3D342806AECA}"/>
              </a:ext>
            </a:extLst>
          </p:cNvPr>
          <p:cNvSpPr txBox="1"/>
          <p:nvPr/>
        </p:nvSpPr>
        <p:spPr>
          <a:xfrm>
            <a:off x="5726657" y="1669439"/>
            <a:ext cx="6094926" cy="2141805"/>
          </a:xfrm>
          <a:prstGeom prst="rect">
            <a:avLst/>
          </a:prstGeom>
          <a:noFill/>
        </p:spPr>
        <p:txBody>
          <a:bodyPr wrap="square">
            <a:spAutoFit/>
          </a:bodyPr>
          <a:lstStyle/>
          <a:p>
            <a:pPr marL="228594" indent="-228594" defTabSz="914377">
              <a:lnSpc>
                <a:spcPct val="150000"/>
              </a:lnSpc>
              <a:spcBef>
                <a:spcPts val="1000"/>
              </a:spcBef>
              <a:buClr>
                <a:schemeClr val="accent1"/>
              </a:buClr>
              <a:buSzPct val="100000"/>
              <a:buFont typeface="Calibri" panose="020F0502020204030204" pitchFamily="34" charset="0"/>
              <a:buChar char="▪"/>
            </a:pPr>
            <a:r>
              <a:rPr lang="zh-CN" altLang="en-US" sz="2400" dirty="0">
                <a:solidFill>
                  <a:srgbClr val="000000"/>
                </a:solidFill>
              </a:rPr>
              <a:t>评价方面：</a:t>
            </a:r>
            <a:endParaRPr lang="en-US" altLang="zh-CN" sz="2400" dirty="0">
              <a:solidFill>
                <a:srgbClr val="000000"/>
              </a:solidFill>
            </a:endParaRPr>
          </a:p>
          <a:p>
            <a:pPr marL="685800" lvl="1" indent="-228600">
              <a:lnSpc>
                <a:spcPct val="120000"/>
              </a:lnSpc>
              <a:spcBef>
                <a:spcPts val="1000"/>
              </a:spcBef>
              <a:buClr>
                <a:srgbClr val="004098"/>
              </a:buClr>
              <a:buSzPct val="100000"/>
              <a:buFont typeface="Calibri" panose="020F0502020204030204" pitchFamily="34" charset="0"/>
              <a:buChar char="▪"/>
            </a:pPr>
            <a:r>
              <a:rPr lang="en-US" altLang="zh-CN" dirty="0">
                <a:solidFill>
                  <a:srgbClr val="000000">
                    <a:lumMod val="75000"/>
                    <a:lumOff val="25000"/>
                  </a:srgbClr>
                </a:solidFill>
                <a:latin typeface="Century Gothic" panose="020B0502020202020204" pitchFamily="34" charset="0"/>
              </a:rPr>
              <a:t>Quality</a:t>
            </a:r>
            <a:r>
              <a:rPr lang="zh-CN" altLang="en-US" dirty="0">
                <a:solidFill>
                  <a:srgbClr val="000000">
                    <a:lumMod val="75000"/>
                    <a:lumOff val="25000"/>
                  </a:srgbClr>
                </a:solidFill>
                <a:latin typeface="Century Gothic" panose="020B0502020202020204" pitchFamily="34" charset="0"/>
              </a:rPr>
              <a:t>：图像质量</a:t>
            </a:r>
            <a:r>
              <a:rPr lang="en-US" altLang="zh-CN" dirty="0">
                <a:solidFill>
                  <a:srgbClr val="000000">
                    <a:lumMod val="75000"/>
                    <a:lumOff val="25000"/>
                  </a:srgbClr>
                </a:solidFill>
                <a:latin typeface="Century Gothic" panose="020B0502020202020204" pitchFamily="34" charset="0"/>
              </a:rPr>
              <a:t>	</a:t>
            </a:r>
            <a:endParaRPr lang="en-US" altLang="zh-CN" sz="2400" dirty="0">
              <a:solidFill>
                <a:srgbClr val="000000"/>
              </a:solidFill>
            </a:endParaRPr>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Correspondence</a:t>
            </a:r>
            <a:r>
              <a:rPr lang="zh-CN" altLang="en-US" dirty="0">
                <a:solidFill>
                  <a:schemeClr val="tx1">
                    <a:lumMod val="75000"/>
                    <a:lumOff val="25000"/>
                  </a:schemeClr>
                </a:solidFill>
                <a:latin typeface="Century Gothic" panose="020B0502020202020204" pitchFamily="34" charset="0"/>
              </a:rPr>
              <a:t>：图文一致</a:t>
            </a:r>
            <a:endParaRPr lang="en-US" altLang="zh-CN" b="1" dirty="0">
              <a:solidFill>
                <a:schemeClr val="tx1">
                  <a:lumMod val="75000"/>
                  <a:lumOff val="25000"/>
                </a:schemeClr>
              </a:solidFill>
              <a:latin typeface="Century Gothic" panose="020B0502020202020204" pitchFamily="34" charset="0"/>
            </a:endParaRPr>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Authenticity</a:t>
            </a:r>
            <a:r>
              <a:rPr lang="zh-CN" altLang="en-US" dirty="0">
                <a:solidFill>
                  <a:schemeClr val="tx1">
                    <a:lumMod val="75000"/>
                    <a:lumOff val="25000"/>
                  </a:schemeClr>
                </a:solidFill>
                <a:latin typeface="Century Gothic" panose="020B0502020202020204" pitchFamily="34" charset="0"/>
              </a:rPr>
              <a:t>：真实性</a:t>
            </a:r>
            <a:endParaRPr lang="en-US" altLang="zh-CN" dirty="0">
              <a:solidFill>
                <a:schemeClr val="tx1">
                  <a:lumMod val="75000"/>
                  <a:lumOff val="25000"/>
                </a:schemeClr>
              </a:solidFill>
              <a:latin typeface="Century Gothic" panose="020B0502020202020204" pitchFamily="34" charset="0"/>
            </a:endParaRPr>
          </a:p>
        </p:txBody>
      </p:sp>
      <p:pic>
        <p:nvPicPr>
          <p:cNvPr id="9" name="图片 8">
            <a:extLst>
              <a:ext uri="{FF2B5EF4-FFF2-40B4-BE49-F238E27FC236}">
                <a16:creationId xmlns:a16="http://schemas.microsoft.com/office/drawing/2014/main" id="{C7BC7F55-06E2-C23B-CC37-E7549FF3FFB2}"/>
              </a:ext>
            </a:extLst>
          </p:cNvPr>
          <p:cNvPicPr/>
          <p:nvPr/>
        </p:nvPicPr>
        <p:blipFill rotWithShape="1">
          <a:blip r:embed="rId3"/>
          <a:srcRect t="10246"/>
          <a:stretch/>
        </p:blipFill>
        <p:spPr>
          <a:xfrm>
            <a:off x="1705737" y="3950406"/>
            <a:ext cx="7593370" cy="2252695"/>
          </a:xfrm>
          <a:prstGeom prst="rect">
            <a:avLst/>
          </a:prstGeom>
          <a:noFill/>
          <a:ln w="9525">
            <a:noFill/>
          </a:ln>
        </p:spPr>
      </p:pic>
      <p:sp>
        <p:nvSpPr>
          <p:cNvPr id="11" name="文本框 10">
            <a:extLst>
              <a:ext uri="{FF2B5EF4-FFF2-40B4-BE49-F238E27FC236}">
                <a16:creationId xmlns:a16="http://schemas.microsoft.com/office/drawing/2014/main" id="{3BA2394E-801F-0880-613F-52C731C2C62C}"/>
              </a:ext>
            </a:extLst>
          </p:cNvPr>
          <p:cNvSpPr txBox="1"/>
          <p:nvPr/>
        </p:nvSpPr>
        <p:spPr>
          <a:xfrm>
            <a:off x="658699" y="1710837"/>
            <a:ext cx="4763307" cy="2114105"/>
          </a:xfrm>
          <a:prstGeom prst="rect">
            <a:avLst/>
          </a:prstGeom>
          <a:noFill/>
        </p:spPr>
        <p:txBody>
          <a:bodyPr wrap="square" rtlCol="0">
            <a:spAutoFit/>
          </a:bodyPr>
          <a:lstStyle/>
          <a:p>
            <a:pPr marL="228600" indent="-228600">
              <a:lnSpc>
                <a:spcPct val="120000"/>
              </a:lnSpc>
              <a:spcBef>
                <a:spcPts val="1000"/>
              </a:spcBef>
              <a:buClr>
                <a:schemeClr val="accent1"/>
              </a:buClr>
              <a:buSzPct val="100000"/>
              <a:buFont typeface="Calibri" panose="020F0502020204030204" pitchFamily="34" charset="0"/>
              <a:buChar char="▪"/>
            </a:pPr>
            <a:r>
              <a:rPr lang="zh-CN" altLang="en-US" sz="2400" dirty="0"/>
              <a:t>生成模型选择：</a:t>
            </a:r>
            <a:endParaRPr lang="en-US" altLang="zh-CN" sz="2400" dirty="0"/>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LAFITE 			</a:t>
            </a:r>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DALL-E2 		</a:t>
            </a:r>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GLIDE 	</a:t>
            </a:r>
          </a:p>
        </p:txBody>
      </p:sp>
      <p:sp>
        <p:nvSpPr>
          <p:cNvPr id="13" name="文本框 12">
            <a:extLst>
              <a:ext uri="{FF2B5EF4-FFF2-40B4-BE49-F238E27FC236}">
                <a16:creationId xmlns:a16="http://schemas.microsoft.com/office/drawing/2014/main" id="{35D73727-6676-1D87-3055-11D36E571F3E}"/>
              </a:ext>
            </a:extLst>
          </p:cNvPr>
          <p:cNvSpPr txBox="1"/>
          <p:nvPr/>
        </p:nvSpPr>
        <p:spPr>
          <a:xfrm>
            <a:off x="407294" y="6203101"/>
            <a:ext cx="11660209" cy="646331"/>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Wang, </a:t>
            </a:r>
            <a:r>
              <a:rPr lang="en-US" altLang="zh-CN" b="0" i="0" dirty="0" err="1">
                <a:solidFill>
                  <a:srgbClr val="222222"/>
                </a:solidFill>
                <a:effectLst/>
                <a:latin typeface="Arial" panose="020B0604020202020204" pitchFamily="34" charset="0"/>
              </a:rPr>
              <a:t>Jiarui</a:t>
            </a:r>
            <a:r>
              <a:rPr lang="en-US" altLang="zh-CN" b="0" i="0" dirty="0">
                <a:solidFill>
                  <a:srgbClr val="222222"/>
                </a:solidFill>
                <a:effectLst/>
                <a:latin typeface="Arial" panose="020B0604020202020204" pitchFamily="34" charset="0"/>
              </a:rPr>
              <a:t>, et al. "AIGCIQA2023: A Large-scale Image Quality Assessment Database for AI Generated Images: from the Perspectives of Quality, Authenticity and Correspondence." </a:t>
            </a:r>
            <a:r>
              <a:rPr lang="en-US" altLang="zh-CN" b="0" i="1" dirty="0" err="1">
                <a:solidFill>
                  <a:srgbClr val="222222"/>
                </a:solidFill>
                <a:effectLst/>
                <a:latin typeface="Arial" panose="020B0604020202020204" pitchFamily="34" charset="0"/>
              </a:rPr>
              <a:t>arXiv</a:t>
            </a:r>
            <a:r>
              <a:rPr lang="en-US" altLang="zh-CN" b="0" i="1" dirty="0">
                <a:solidFill>
                  <a:srgbClr val="222222"/>
                </a:solidFill>
                <a:effectLst/>
                <a:latin typeface="Arial" panose="020B0604020202020204" pitchFamily="34" charset="0"/>
              </a:rPr>
              <a:t> preprint arXiv:2307.00211</a:t>
            </a:r>
            <a:r>
              <a:rPr lang="en-US" altLang="zh-CN" b="0" i="0" dirty="0">
                <a:solidFill>
                  <a:srgbClr val="222222"/>
                </a:solidFill>
                <a:effectLst/>
                <a:latin typeface="Arial" panose="020B0604020202020204" pitchFamily="34" charset="0"/>
              </a:rPr>
              <a:t> (2023).</a:t>
            </a:r>
            <a:endParaRPr lang="zh-CN" altLang="en-US" dirty="0"/>
          </a:p>
        </p:txBody>
      </p:sp>
    </p:spTree>
    <p:extLst>
      <p:ext uri="{BB962C8B-B14F-4D97-AF65-F5344CB8AC3E}">
        <p14:creationId xmlns:p14="http://schemas.microsoft.com/office/powerpoint/2010/main" val="368482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AIGCIQA2023</a:t>
            </a:r>
            <a:endParaRPr lang="zh-CN" altLang="en-US" dirty="0"/>
          </a:p>
        </p:txBody>
      </p:sp>
      <p:pic>
        <p:nvPicPr>
          <p:cNvPr id="8" name="图片 7">
            <a:extLst>
              <a:ext uri="{FF2B5EF4-FFF2-40B4-BE49-F238E27FC236}">
                <a16:creationId xmlns:a16="http://schemas.microsoft.com/office/drawing/2014/main" id="{6574831A-84B1-CC42-7312-D7A9C7295762}"/>
              </a:ext>
            </a:extLst>
          </p:cNvPr>
          <p:cNvPicPr>
            <a:picLocks noChangeAspect="1"/>
          </p:cNvPicPr>
          <p:nvPr/>
        </p:nvPicPr>
        <p:blipFill>
          <a:blip r:embed="rId3"/>
          <a:stretch>
            <a:fillRect/>
          </a:stretch>
        </p:blipFill>
        <p:spPr>
          <a:xfrm>
            <a:off x="864988" y="1695486"/>
            <a:ext cx="10462023" cy="4929222"/>
          </a:xfrm>
          <a:prstGeom prst="rect">
            <a:avLst/>
          </a:prstGeom>
        </p:spPr>
      </p:pic>
    </p:spTree>
    <p:extLst>
      <p:ext uri="{BB962C8B-B14F-4D97-AF65-F5344CB8AC3E}">
        <p14:creationId xmlns:p14="http://schemas.microsoft.com/office/powerpoint/2010/main" val="4015285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AIGCIQA2023</a:t>
            </a:r>
            <a:endParaRPr lang="zh-CN" altLang="en-US" dirty="0"/>
          </a:p>
        </p:txBody>
      </p:sp>
      <p:pic>
        <p:nvPicPr>
          <p:cNvPr id="4" name="图片 3">
            <a:extLst>
              <a:ext uri="{FF2B5EF4-FFF2-40B4-BE49-F238E27FC236}">
                <a16:creationId xmlns:a16="http://schemas.microsoft.com/office/drawing/2014/main" id="{D7B68923-967E-8DB3-98B0-EE2E3BAA2FFB}"/>
              </a:ext>
            </a:extLst>
          </p:cNvPr>
          <p:cNvPicPr>
            <a:picLocks noChangeAspect="1"/>
          </p:cNvPicPr>
          <p:nvPr/>
        </p:nvPicPr>
        <p:blipFill rotWithShape="1">
          <a:blip r:embed="rId3"/>
          <a:srcRect b="39289"/>
          <a:stretch/>
        </p:blipFill>
        <p:spPr>
          <a:xfrm>
            <a:off x="132983" y="2374086"/>
            <a:ext cx="4687090" cy="4078229"/>
          </a:xfrm>
          <a:prstGeom prst="rect">
            <a:avLst/>
          </a:prstGeom>
        </p:spPr>
      </p:pic>
      <p:pic>
        <p:nvPicPr>
          <p:cNvPr id="5" name="图片 4">
            <a:extLst>
              <a:ext uri="{FF2B5EF4-FFF2-40B4-BE49-F238E27FC236}">
                <a16:creationId xmlns:a16="http://schemas.microsoft.com/office/drawing/2014/main" id="{61169B97-DA80-B2A8-E9C6-99730129A2EC}"/>
              </a:ext>
            </a:extLst>
          </p:cNvPr>
          <p:cNvPicPr>
            <a:picLocks noChangeAspect="1"/>
          </p:cNvPicPr>
          <p:nvPr/>
        </p:nvPicPr>
        <p:blipFill rotWithShape="1">
          <a:blip r:embed="rId4"/>
          <a:srcRect t="32684"/>
          <a:stretch/>
        </p:blipFill>
        <p:spPr>
          <a:xfrm>
            <a:off x="8320828" y="2537137"/>
            <a:ext cx="3500755" cy="3865093"/>
          </a:xfrm>
          <a:prstGeom prst="rect">
            <a:avLst/>
          </a:prstGeom>
        </p:spPr>
      </p:pic>
      <p:grpSp>
        <p:nvGrpSpPr>
          <p:cNvPr id="9" name="组合 8">
            <a:extLst>
              <a:ext uri="{FF2B5EF4-FFF2-40B4-BE49-F238E27FC236}">
                <a16:creationId xmlns:a16="http://schemas.microsoft.com/office/drawing/2014/main" id="{CC13A096-0906-614D-68CD-12DCC69D7BCC}"/>
              </a:ext>
            </a:extLst>
          </p:cNvPr>
          <p:cNvGrpSpPr/>
          <p:nvPr/>
        </p:nvGrpSpPr>
        <p:grpSpPr>
          <a:xfrm>
            <a:off x="4792412" y="2537137"/>
            <a:ext cx="3528416" cy="3818704"/>
            <a:chOff x="4792412" y="2176529"/>
            <a:chExt cx="3528416" cy="3818704"/>
          </a:xfrm>
        </p:grpSpPr>
        <p:pic>
          <p:nvPicPr>
            <p:cNvPr id="6" name="图片 5">
              <a:extLst>
                <a:ext uri="{FF2B5EF4-FFF2-40B4-BE49-F238E27FC236}">
                  <a16:creationId xmlns:a16="http://schemas.microsoft.com/office/drawing/2014/main" id="{0CECBA7E-E64F-DC72-28A5-91D8288851C0}"/>
                </a:ext>
              </a:extLst>
            </p:cNvPr>
            <p:cNvPicPr>
              <a:picLocks noChangeAspect="1"/>
            </p:cNvPicPr>
            <p:nvPr/>
          </p:nvPicPr>
          <p:blipFill rotWithShape="1">
            <a:blip r:embed="rId3"/>
            <a:srcRect t="60748"/>
            <a:stretch/>
          </p:blipFill>
          <p:spPr>
            <a:xfrm>
              <a:off x="4820073" y="2176529"/>
              <a:ext cx="3500755" cy="1969373"/>
            </a:xfrm>
            <a:prstGeom prst="rect">
              <a:avLst/>
            </a:prstGeom>
          </p:spPr>
        </p:pic>
        <p:pic>
          <p:nvPicPr>
            <p:cNvPr id="7" name="图片 6">
              <a:extLst>
                <a:ext uri="{FF2B5EF4-FFF2-40B4-BE49-F238E27FC236}">
                  <a16:creationId xmlns:a16="http://schemas.microsoft.com/office/drawing/2014/main" id="{E46828F3-15B6-819B-91CC-97A58E043D75}"/>
                </a:ext>
              </a:extLst>
            </p:cNvPr>
            <p:cNvPicPr>
              <a:picLocks noChangeAspect="1"/>
            </p:cNvPicPr>
            <p:nvPr/>
          </p:nvPicPr>
          <p:blipFill rotWithShape="1">
            <a:blip r:embed="rId4"/>
            <a:srcRect b="67407"/>
            <a:stretch/>
          </p:blipFill>
          <p:spPr>
            <a:xfrm>
              <a:off x="4792412" y="4109075"/>
              <a:ext cx="3528416" cy="1886158"/>
            </a:xfrm>
            <a:prstGeom prst="rect">
              <a:avLst/>
            </a:prstGeom>
          </p:spPr>
        </p:pic>
      </p:grpSp>
      <p:sp>
        <p:nvSpPr>
          <p:cNvPr id="8" name="内容占位符 4">
            <a:extLst>
              <a:ext uri="{FF2B5EF4-FFF2-40B4-BE49-F238E27FC236}">
                <a16:creationId xmlns:a16="http://schemas.microsoft.com/office/drawing/2014/main" id="{83BFE563-D8BA-48F5-5AC0-BAE7086970E0}"/>
              </a:ext>
            </a:extLst>
          </p:cNvPr>
          <p:cNvSpPr>
            <a:spLocks noGrp="1"/>
          </p:cNvSpPr>
          <p:nvPr>
            <p:ph sz="quarter" idx="10"/>
          </p:nvPr>
        </p:nvSpPr>
        <p:spPr>
          <a:xfrm>
            <a:off x="658699" y="1548465"/>
            <a:ext cx="3511366" cy="574183"/>
          </a:xfrm>
        </p:spPr>
        <p:txBody>
          <a:bodyPr>
            <a:normAutofit/>
          </a:bodyPr>
          <a:lstStyle/>
          <a:p>
            <a:pPr marL="0" indent="0">
              <a:buNone/>
            </a:pPr>
            <a:r>
              <a:rPr lang="zh-CN" altLang="en-US" sz="2800" dirty="0"/>
              <a:t>图像质量</a:t>
            </a:r>
            <a:endParaRPr lang="en-US" altLang="zh-CN" sz="2800" dirty="0"/>
          </a:p>
        </p:txBody>
      </p:sp>
    </p:spTree>
    <p:extLst>
      <p:ext uri="{BB962C8B-B14F-4D97-AF65-F5344CB8AC3E}">
        <p14:creationId xmlns:p14="http://schemas.microsoft.com/office/powerpoint/2010/main" val="548727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AIGCIQA2023</a:t>
            </a:r>
            <a:endParaRPr lang="zh-CN" altLang="en-US" dirty="0"/>
          </a:p>
        </p:txBody>
      </p:sp>
      <p:sp>
        <p:nvSpPr>
          <p:cNvPr id="8" name="内容占位符 4">
            <a:extLst>
              <a:ext uri="{FF2B5EF4-FFF2-40B4-BE49-F238E27FC236}">
                <a16:creationId xmlns:a16="http://schemas.microsoft.com/office/drawing/2014/main" id="{83BFE563-D8BA-48F5-5AC0-BAE7086970E0}"/>
              </a:ext>
            </a:extLst>
          </p:cNvPr>
          <p:cNvSpPr>
            <a:spLocks noGrp="1"/>
          </p:cNvSpPr>
          <p:nvPr>
            <p:ph sz="quarter" idx="10"/>
          </p:nvPr>
        </p:nvSpPr>
        <p:spPr>
          <a:xfrm>
            <a:off x="658699" y="1548465"/>
            <a:ext cx="3511366" cy="574183"/>
          </a:xfrm>
        </p:spPr>
        <p:txBody>
          <a:bodyPr>
            <a:normAutofit/>
          </a:bodyPr>
          <a:lstStyle/>
          <a:p>
            <a:pPr marL="0" indent="0">
              <a:buNone/>
            </a:pPr>
            <a:r>
              <a:rPr lang="zh-CN" altLang="en-US" sz="2800" dirty="0"/>
              <a:t>真实性</a:t>
            </a:r>
            <a:endParaRPr lang="en-US" altLang="zh-CN" sz="2800" dirty="0"/>
          </a:p>
        </p:txBody>
      </p:sp>
      <p:pic>
        <p:nvPicPr>
          <p:cNvPr id="2" name="图片 1">
            <a:extLst>
              <a:ext uri="{FF2B5EF4-FFF2-40B4-BE49-F238E27FC236}">
                <a16:creationId xmlns:a16="http://schemas.microsoft.com/office/drawing/2014/main" id="{5DD485ED-1CCE-3863-C7C3-E06D4A20CE48}"/>
              </a:ext>
            </a:extLst>
          </p:cNvPr>
          <p:cNvPicPr>
            <a:picLocks noChangeAspect="1"/>
          </p:cNvPicPr>
          <p:nvPr/>
        </p:nvPicPr>
        <p:blipFill rotWithShape="1">
          <a:blip r:embed="rId3"/>
          <a:srcRect b="39518"/>
          <a:stretch/>
        </p:blipFill>
        <p:spPr>
          <a:xfrm>
            <a:off x="157445" y="2331614"/>
            <a:ext cx="4711411" cy="3990352"/>
          </a:xfrm>
          <a:prstGeom prst="rect">
            <a:avLst/>
          </a:prstGeom>
        </p:spPr>
      </p:pic>
      <p:pic>
        <p:nvPicPr>
          <p:cNvPr id="10" name="图片 9">
            <a:extLst>
              <a:ext uri="{FF2B5EF4-FFF2-40B4-BE49-F238E27FC236}">
                <a16:creationId xmlns:a16="http://schemas.microsoft.com/office/drawing/2014/main" id="{F7A2611C-E0B3-F120-0DFF-A56ED979058C}"/>
              </a:ext>
            </a:extLst>
          </p:cNvPr>
          <p:cNvPicPr>
            <a:picLocks noChangeAspect="1"/>
          </p:cNvPicPr>
          <p:nvPr/>
        </p:nvPicPr>
        <p:blipFill rotWithShape="1">
          <a:blip r:embed="rId4"/>
          <a:srcRect t="33995"/>
          <a:stretch/>
        </p:blipFill>
        <p:spPr>
          <a:xfrm>
            <a:off x="8531359" y="2446987"/>
            <a:ext cx="3464560" cy="3759606"/>
          </a:xfrm>
          <a:prstGeom prst="rect">
            <a:avLst/>
          </a:prstGeom>
        </p:spPr>
      </p:pic>
      <p:grpSp>
        <p:nvGrpSpPr>
          <p:cNvPr id="13" name="组合 12">
            <a:extLst>
              <a:ext uri="{FF2B5EF4-FFF2-40B4-BE49-F238E27FC236}">
                <a16:creationId xmlns:a16="http://schemas.microsoft.com/office/drawing/2014/main" id="{B0C16F8E-1AA6-BE2C-A5E5-31E4DA426FFD}"/>
              </a:ext>
            </a:extLst>
          </p:cNvPr>
          <p:cNvGrpSpPr/>
          <p:nvPr/>
        </p:nvGrpSpPr>
        <p:grpSpPr>
          <a:xfrm>
            <a:off x="4996450" y="2362000"/>
            <a:ext cx="3499734" cy="3890695"/>
            <a:chOff x="5015768" y="2580940"/>
            <a:chExt cx="3499734" cy="3890695"/>
          </a:xfrm>
        </p:grpSpPr>
        <p:pic>
          <p:nvPicPr>
            <p:cNvPr id="11" name="图片 10">
              <a:extLst>
                <a:ext uri="{FF2B5EF4-FFF2-40B4-BE49-F238E27FC236}">
                  <a16:creationId xmlns:a16="http://schemas.microsoft.com/office/drawing/2014/main" id="{A0693A1D-B9B3-80ED-7218-3C18AC2DFC33}"/>
                </a:ext>
              </a:extLst>
            </p:cNvPr>
            <p:cNvPicPr>
              <a:picLocks noChangeAspect="1"/>
            </p:cNvPicPr>
            <p:nvPr/>
          </p:nvPicPr>
          <p:blipFill rotWithShape="1">
            <a:blip r:embed="rId4"/>
            <a:srcRect t="1" b="66187"/>
            <a:stretch/>
          </p:blipFill>
          <p:spPr>
            <a:xfrm>
              <a:off x="5015768" y="4545731"/>
              <a:ext cx="3464560" cy="1925904"/>
            </a:xfrm>
            <a:prstGeom prst="rect">
              <a:avLst/>
            </a:prstGeom>
          </p:spPr>
          <p:style>
            <a:lnRef idx="2">
              <a:schemeClr val="dk1">
                <a:shade val="15000"/>
              </a:schemeClr>
            </a:lnRef>
            <a:fillRef idx="1">
              <a:schemeClr val="dk1"/>
            </a:fillRef>
            <a:effectRef idx="0">
              <a:schemeClr val="dk1"/>
            </a:effectRef>
            <a:fontRef idx="minor">
              <a:schemeClr val="lt1"/>
            </a:fontRef>
          </p:style>
        </p:pic>
        <p:pic>
          <p:nvPicPr>
            <p:cNvPr id="12" name="图片 11">
              <a:extLst>
                <a:ext uri="{FF2B5EF4-FFF2-40B4-BE49-F238E27FC236}">
                  <a16:creationId xmlns:a16="http://schemas.microsoft.com/office/drawing/2014/main" id="{4A455A8D-A625-6B2B-9D42-E9AF75BF2562}"/>
                </a:ext>
              </a:extLst>
            </p:cNvPr>
            <p:cNvPicPr>
              <a:picLocks noChangeAspect="1"/>
            </p:cNvPicPr>
            <p:nvPr/>
          </p:nvPicPr>
          <p:blipFill rotWithShape="1">
            <a:blip r:embed="rId3"/>
            <a:srcRect t="59502"/>
            <a:stretch/>
          </p:blipFill>
          <p:spPr>
            <a:xfrm>
              <a:off x="5050941" y="2580940"/>
              <a:ext cx="3464561" cy="1964790"/>
            </a:xfrm>
            <a:prstGeom prst="rect">
              <a:avLst/>
            </a:prstGeom>
          </p:spPr>
        </p:pic>
      </p:grpSp>
    </p:spTree>
    <p:extLst>
      <p:ext uri="{BB962C8B-B14F-4D97-AF65-F5344CB8AC3E}">
        <p14:creationId xmlns:p14="http://schemas.microsoft.com/office/powerpoint/2010/main" val="2807596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Assignment1 Requirements</a:t>
            </a:r>
            <a:endParaRPr lang="zh-CN" altLang="en-US" dirty="0"/>
          </a:p>
        </p:txBody>
      </p:sp>
      <p:sp>
        <p:nvSpPr>
          <p:cNvPr id="4" name="Rectangle 3">
            <a:extLst>
              <a:ext uri="{FF2B5EF4-FFF2-40B4-BE49-F238E27FC236}">
                <a16:creationId xmlns:a16="http://schemas.microsoft.com/office/drawing/2014/main" id="{57CF6D70-AE91-44BE-B681-EF8567FC99AC}"/>
              </a:ext>
            </a:extLst>
          </p:cNvPr>
          <p:cNvSpPr/>
          <p:nvPr/>
        </p:nvSpPr>
        <p:spPr>
          <a:xfrm>
            <a:off x="681762" y="1627117"/>
            <a:ext cx="10882165" cy="4770537"/>
          </a:xfrm>
          <a:prstGeom prst="rect">
            <a:avLst/>
          </a:prstGeom>
        </p:spPr>
        <p:txBody>
          <a:bodyPr wrap="square">
            <a:spAutoFit/>
          </a:bodyPr>
          <a:lstStyle/>
          <a:p>
            <a:pPr marL="342900" indent="-342900" algn="just">
              <a:buFont typeface="+mj-lt"/>
              <a:buAutoNum type="arabicPeriod"/>
            </a:pPr>
            <a:r>
              <a:rPr lang="en-US" sz="1600" kern="100" dirty="0">
                <a:ea typeface="宋体" panose="02010600030101010101" pitchFamily="2" charset="-122"/>
                <a:cs typeface="Times New Roman" panose="02020603050405020304" pitchFamily="18" charset="0"/>
              </a:rPr>
              <a:t>Design a </a:t>
            </a:r>
            <a:r>
              <a:rPr lang="en-US" altLang="zh-CN" sz="1600" dirty="0">
                <a:latin typeface="Century Gothic" panose="020B0502020202020204" pitchFamily="34" charset="0"/>
              </a:rPr>
              <a:t>IQA </a:t>
            </a:r>
            <a:r>
              <a:rPr lang="en-US" sz="1600" b="1" kern="100" dirty="0">
                <a:ea typeface="宋体" panose="02010600030101010101" pitchFamily="2" charset="-122"/>
                <a:cs typeface="Times New Roman" panose="02020603050405020304" pitchFamily="18" charset="0"/>
              </a:rPr>
              <a:t>model </a:t>
            </a:r>
            <a:r>
              <a:rPr lang="en-US" altLang="zh-CN" sz="1600" kern="100" dirty="0">
                <a:ea typeface="宋体" panose="02010600030101010101" pitchFamily="2" charset="-122"/>
                <a:cs typeface="Times New Roman" panose="02020603050405020304" pitchFamily="18" charset="0"/>
              </a:rPr>
              <a:t>on the two datasets</a:t>
            </a:r>
            <a:r>
              <a:rPr lang="en-US" sz="1600" i="1" kern="100" dirty="0">
                <a:ea typeface="宋体" panose="02010600030101010101" pitchFamily="2" charset="-122"/>
                <a:cs typeface="Times New Roman" panose="02020603050405020304" pitchFamily="18" charset="0"/>
              </a:rPr>
              <a:t>.</a:t>
            </a:r>
          </a:p>
          <a:p>
            <a:pPr marL="342900" indent="-342900" algn="just">
              <a:buFont typeface="+mj-lt"/>
              <a:buAutoNum type="arabicPeriod"/>
            </a:pPr>
            <a:endParaRPr lang="en-US" sz="1600" i="1" kern="100" dirty="0">
              <a:ea typeface="宋体" panose="02010600030101010101" pitchFamily="2" charset="-122"/>
              <a:cs typeface="Times New Roman" panose="02020603050405020304" pitchFamily="18" charset="0"/>
            </a:endParaRPr>
          </a:p>
          <a:p>
            <a:pPr marL="342900" indent="-342900" algn="just">
              <a:buFont typeface="+mj-lt"/>
              <a:buAutoNum type="arabicPeriod"/>
            </a:pPr>
            <a:r>
              <a:rPr lang="en-US" altLang="zh-CN" sz="1600" kern="100" dirty="0">
                <a:ea typeface="宋体" panose="02010600030101010101" pitchFamily="2" charset="-122"/>
                <a:cs typeface="Times New Roman" panose="02020603050405020304" pitchFamily="18" charset="0"/>
              </a:rPr>
              <a:t>Validate the proposed model on the test dataset (SRCC, PLCC)</a:t>
            </a:r>
            <a:endParaRPr lang="en-US" sz="1600" kern="100" dirty="0">
              <a:ea typeface="宋体" panose="02010600030101010101" pitchFamily="2" charset="-122"/>
              <a:cs typeface="Times New Roman" panose="02020603050405020304" pitchFamily="18" charset="0"/>
            </a:endParaRPr>
          </a:p>
          <a:p>
            <a:pPr marL="342900" indent="-342900" algn="just">
              <a:buFont typeface="+mj-lt"/>
              <a:buAutoNum type="arabicPeriod"/>
            </a:pPr>
            <a:endParaRPr lang="en-US" sz="1600" kern="100" dirty="0">
              <a:ea typeface="宋体" panose="02010600030101010101" pitchFamily="2" charset="-122"/>
              <a:cs typeface="Times New Roman" panose="02020603050405020304" pitchFamily="18" charset="0"/>
            </a:endParaRPr>
          </a:p>
          <a:p>
            <a:pPr marL="342900" indent="-342900" algn="just">
              <a:buFont typeface="+mj-lt"/>
              <a:buAutoNum type="arabicPeriod"/>
            </a:pPr>
            <a:r>
              <a:rPr lang="en-US" altLang="zh-CN" sz="1600" b="1" kern="100" dirty="0">
                <a:ea typeface="宋体" panose="02010600030101010101" pitchFamily="2" charset="-122"/>
                <a:cs typeface="Times New Roman" panose="02020603050405020304" pitchFamily="18" charset="0"/>
              </a:rPr>
              <a:t>Write a report</a:t>
            </a:r>
            <a:r>
              <a:rPr lang="en-US" altLang="zh-CN" sz="1600" kern="100" dirty="0">
                <a:ea typeface="宋体" panose="02010600030101010101" pitchFamily="2" charset="-122"/>
                <a:cs typeface="Times New Roman" panose="02020603050405020304" pitchFamily="18" charset="0"/>
              </a:rPr>
              <a:t> in IEEE Journal format. The report should include title, abstract, the implementation details of your models, the experimental setup and the experimental results, and some analyses, etc.</a:t>
            </a:r>
            <a:endParaRPr lang="en-US" sz="1600" kern="100" dirty="0">
              <a:ea typeface="宋体" panose="02010600030101010101" pitchFamily="2" charset="-122"/>
              <a:cs typeface="Times New Roman" panose="02020603050405020304" pitchFamily="18" charset="0"/>
            </a:endParaRPr>
          </a:p>
          <a:p>
            <a:pPr marL="342900" indent="-342900" algn="just">
              <a:buFont typeface="+mj-lt"/>
              <a:buAutoNum type="arabicPeriod"/>
            </a:pPr>
            <a:endParaRPr lang="en-US" sz="1600" kern="100" dirty="0">
              <a:ea typeface="宋体" panose="02010600030101010101" pitchFamily="2" charset="-122"/>
              <a:cs typeface="Times New Roman" panose="02020603050405020304" pitchFamily="18" charset="0"/>
            </a:endParaRPr>
          </a:p>
          <a:p>
            <a:pPr algn="just"/>
            <a:r>
              <a:rPr lang="en-US" sz="1600" kern="100" dirty="0">
                <a:ea typeface="宋体" panose="02010600030101010101" pitchFamily="2" charset="-122"/>
                <a:cs typeface="Times New Roman" panose="02020603050405020304" pitchFamily="18" charset="0"/>
              </a:rPr>
              <a:t>Links for the dataset :</a:t>
            </a:r>
          </a:p>
          <a:p>
            <a:pPr marL="342900" indent="-342900">
              <a:buAutoNum type="arabicPeriod"/>
            </a:pPr>
            <a:r>
              <a:rPr lang="en-US" sz="1600" dirty="0"/>
              <a:t>Li, </a:t>
            </a:r>
            <a:r>
              <a:rPr lang="en-US" sz="1600" dirty="0" err="1"/>
              <a:t>Chunyi</a:t>
            </a:r>
            <a:r>
              <a:rPr lang="en-US" sz="1600" dirty="0"/>
              <a:t>, et al. "AGIQA-3K: An Open Database for AI-Generated Image Quality Assessment." </a:t>
            </a:r>
            <a:r>
              <a:rPr lang="en-US" sz="1600" dirty="0" err="1"/>
              <a:t>arXiv</a:t>
            </a:r>
            <a:r>
              <a:rPr lang="en-US" sz="1600" dirty="0"/>
              <a:t> preprint arXiv:2306.04717 (2023).</a:t>
            </a:r>
          </a:p>
          <a:p>
            <a:r>
              <a:rPr lang="en-US" sz="1600" dirty="0"/>
              <a:t>      </a:t>
            </a:r>
            <a:r>
              <a:rPr lang="en-US" sz="1600" dirty="0">
                <a:hlinkClick r:id="rId3">
                  <a:extLst>
                    <a:ext uri="{A12FA001-AC4F-418D-AE19-62706E023703}">
                      <ahyp:hlinkClr xmlns:ahyp="http://schemas.microsoft.com/office/drawing/2018/hyperlinkcolor" val="tx"/>
                    </a:ext>
                  </a:extLst>
                </a:hlinkClick>
              </a:rPr>
              <a:t>https://github.com/lcysyzxdxc/AGIQA-3k-Database</a:t>
            </a:r>
            <a:endParaRPr lang="en-US" sz="1600" dirty="0"/>
          </a:p>
          <a:p>
            <a:pPr marL="342900" indent="-342900">
              <a:buFont typeface="+mj-lt"/>
              <a:buAutoNum type="arabicPeriod" startAt="2"/>
            </a:pPr>
            <a:r>
              <a:rPr lang="en-US" altLang="zh-CN" sz="1600" dirty="0"/>
              <a:t>Wang, </a:t>
            </a:r>
            <a:r>
              <a:rPr lang="en-US" altLang="zh-CN" sz="1600" dirty="0" err="1"/>
              <a:t>Jiarui</a:t>
            </a:r>
            <a:r>
              <a:rPr lang="en-US" altLang="zh-CN" sz="1600" dirty="0"/>
              <a:t>, et al. "AIGCIQA2023: A Large-scale Image Quality Assessment Database for AI Generated Images: from the Perspectives of Quality, Authenticity and Correspondence." </a:t>
            </a:r>
            <a:r>
              <a:rPr lang="en-US" altLang="zh-CN" sz="1600" dirty="0" err="1"/>
              <a:t>arXiv</a:t>
            </a:r>
            <a:r>
              <a:rPr lang="en-US" altLang="zh-CN" sz="1600" dirty="0"/>
              <a:t> preprint arXiv:2307.00211 (2023).</a:t>
            </a:r>
          </a:p>
          <a:p>
            <a:r>
              <a:rPr lang="en-US" sz="1600" kern="100" dirty="0">
                <a:ea typeface="宋体" panose="02010600030101010101" pitchFamily="2" charset="-122"/>
                <a:cs typeface="Times New Roman" panose="02020603050405020304" pitchFamily="18" charset="0"/>
              </a:rPr>
              <a:t>      </a:t>
            </a:r>
            <a:r>
              <a:rPr lang="en-US" sz="1600" dirty="0">
                <a:hlinkClick r:id="rId4">
                  <a:extLst>
                    <a:ext uri="{A12FA001-AC4F-418D-AE19-62706E023703}">
                      <ahyp:hlinkClr xmlns:ahyp="http://schemas.microsoft.com/office/drawing/2018/hyperlinkcolor" val="tx"/>
                    </a:ext>
                  </a:extLst>
                </a:hlinkClick>
              </a:rPr>
              <a:t>https://github.com/wangjiarui153/AIGCIQA2023</a:t>
            </a:r>
            <a:endParaRPr lang="en-US" sz="1600" dirty="0"/>
          </a:p>
          <a:p>
            <a:endParaRPr lang="en-US" sz="1600" kern="100" dirty="0">
              <a:ea typeface="宋体" panose="02010600030101010101" pitchFamily="2" charset="-122"/>
              <a:cs typeface="Times New Roman" panose="02020603050405020304" pitchFamily="18" charset="0"/>
            </a:endParaRPr>
          </a:p>
          <a:p>
            <a:r>
              <a:rPr lang="en-US" altLang="zh-CN" sz="1600" b="1" kern="100" dirty="0">
                <a:ea typeface="宋体" panose="02010600030101010101" pitchFamily="2" charset="-122"/>
                <a:cs typeface="Times New Roman" panose="02020603050405020304" pitchFamily="18" charset="0"/>
              </a:rPr>
              <a:t>Deadline:</a:t>
            </a:r>
            <a:r>
              <a:rPr lang="zh-CN" altLang="en-US" sz="1600" b="1" kern="100" dirty="0">
                <a:ea typeface="宋体" panose="02010600030101010101" pitchFamily="2" charset="-122"/>
                <a:cs typeface="Times New Roman" panose="02020603050405020304" pitchFamily="18" charset="0"/>
              </a:rPr>
              <a:t> </a:t>
            </a:r>
            <a:r>
              <a:rPr lang="en-US" altLang="zh-CN" sz="1600" b="1" kern="100" dirty="0">
                <a:ea typeface="宋体" panose="02010600030101010101" pitchFamily="2" charset="-122"/>
                <a:cs typeface="Times New Roman" panose="02020603050405020304" pitchFamily="18" charset="0"/>
              </a:rPr>
              <a:t>4 weeks (before 11.20)</a:t>
            </a:r>
            <a:endParaRPr lang="en-US" sz="1600" b="1" kern="100" dirty="0">
              <a:ea typeface="宋体" panose="02010600030101010101" pitchFamily="2" charset="-122"/>
              <a:cs typeface="Times New Roman" panose="02020603050405020304" pitchFamily="18" charset="0"/>
            </a:endParaRPr>
          </a:p>
          <a:p>
            <a:endParaRPr lang="en-US" sz="1600" kern="100" dirty="0">
              <a:ea typeface="宋体" panose="02010600030101010101" pitchFamily="2" charset="-122"/>
              <a:cs typeface="Times New Roman" panose="02020603050405020304" pitchFamily="18" charset="0"/>
            </a:endParaRPr>
          </a:p>
          <a:p>
            <a:pPr algn="just"/>
            <a:r>
              <a:rPr lang="en-US" sz="1600" b="1" dirty="0"/>
              <a:t>Finally, you should send the report, the model (including the readme file), and the results on the test dataset to </a:t>
            </a:r>
            <a:r>
              <a:rPr lang="en-US" sz="1600" b="1" u="sng" dirty="0"/>
              <a:t>hanjinliang@sjtu.edu.cn</a:t>
            </a:r>
            <a:r>
              <a:rPr lang="en-US" sz="1600" b="1" dirty="0"/>
              <a:t>. The email title should be written as: </a:t>
            </a:r>
            <a:r>
              <a:rPr lang="en-US" sz="1600" b="1" u="sng" dirty="0"/>
              <a:t>Assignment1 + Name + </a:t>
            </a:r>
            <a:r>
              <a:rPr lang="en-US" sz="1600" b="1" u="sng" dirty="0" err="1"/>
              <a:t>StudentNumber</a:t>
            </a:r>
            <a:endParaRPr lang="en-US" sz="1600" b="1" u="sng" dirty="0"/>
          </a:p>
        </p:txBody>
      </p:sp>
    </p:spTree>
    <p:extLst>
      <p:ext uri="{BB962C8B-B14F-4D97-AF65-F5344CB8AC3E}">
        <p14:creationId xmlns:p14="http://schemas.microsoft.com/office/powerpoint/2010/main" val="3358845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AIGCIQA2023</a:t>
            </a:r>
            <a:endParaRPr lang="zh-CN" altLang="en-US" dirty="0"/>
          </a:p>
        </p:txBody>
      </p:sp>
      <p:sp>
        <p:nvSpPr>
          <p:cNvPr id="8" name="内容占位符 4">
            <a:extLst>
              <a:ext uri="{FF2B5EF4-FFF2-40B4-BE49-F238E27FC236}">
                <a16:creationId xmlns:a16="http://schemas.microsoft.com/office/drawing/2014/main" id="{83BFE563-D8BA-48F5-5AC0-BAE7086970E0}"/>
              </a:ext>
            </a:extLst>
          </p:cNvPr>
          <p:cNvSpPr>
            <a:spLocks noGrp="1"/>
          </p:cNvSpPr>
          <p:nvPr>
            <p:ph sz="quarter" idx="10"/>
          </p:nvPr>
        </p:nvSpPr>
        <p:spPr>
          <a:xfrm>
            <a:off x="658699" y="1548465"/>
            <a:ext cx="3511366" cy="574183"/>
          </a:xfrm>
        </p:spPr>
        <p:txBody>
          <a:bodyPr>
            <a:normAutofit/>
          </a:bodyPr>
          <a:lstStyle/>
          <a:p>
            <a:pPr marL="0" indent="0">
              <a:buNone/>
            </a:pPr>
            <a:r>
              <a:rPr lang="zh-CN" altLang="en-US" sz="2800" dirty="0"/>
              <a:t>图文一致性</a:t>
            </a:r>
            <a:endParaRPr lang="en-US" altLang="zh-CN" sz="2800" dirty="0"/>
          </a:p>
        </p:txBody>
      </p:sp>
      <p:pic>
        <p:nvPicPr>
          <p:cNvPr id="4" name="图片 3">
            <a:extLst>
              <a:ext uri="{FF2B5EF4-FFF2-40B4-BE49-F238E27FC236}">
                <a16:creationId xmlns:a16="http://schemas.microsoft.com/office/drawing/2014/main" id="{C67EF1AE-B40A-E37A-7831-ACEDB17CEADC}"/>
              </a:ext>
            </a:extLst>
          </p:cNvPr>
          <p:cNvPicPr>
            <a:picLocks noChangeAspect="1"/>
          </p:cNvPicPr>
          <p:nvPr/>
        </p:nvPicPr>
        <p:blipFill rotWithShape="1">
          <a:blip r:embed="rId3"/>
          <a:srcRect b="37783"/>
          <a:stretch/>
        </p:blipFill>
        <p:spPr>
          <a:xfrm>
            <a:off x="87307" y="2282758"/>
            <a:ext cx="4654149" cy="4024696"/>
          </a:xfrm>
          <a:prstGeom prst="rect">
            <a:avLst/>
          </a:prstGeom>
        </p:spPr>
      </p:pic>
      <p:pic>
        <p:nvPicPr>
          <p:cNvPr id="5" name="图片 4">
            <a:extLst>
              <a:ext uri="{FF2B5EF4-FFF2-40B4-BE49-F238E27FC236}">
                <a16:creationId xmlns:a16="http://schemas.microsoft.com/office/drawing/2014/main" id="{6021FBA0-3494-CB11-062E-62AC5F594558}"/>
              </a:ext>
            </a:extLst>
          </p:cNvPr>
          <p:cNvPicPr>
            <a:picLocks noChangeAspect="1"/>
          </p:cNvPicPr>
          <p:nvPr/>
        </p:nvPicPr>
        <p:blipFill rotWithShape="1">
          <a:blip r:embed="rId4"/>
          <a:srcRect t="32047"/>
          <a:stretch/>
        </p:blipFill>
        <p:spPr>
          <a:xfrm>
            <a:off x="8552296" y="2395469"/>
            <a:ext cx="3422015" cy="3911985"/>
          </a:xfrm>
          <a:prstGeom prst="rect">
            <a:avLst/>
          </a:prstGeom>
        </p:spPr>
      </p:pic>
      <p:grpSp>
        <p:nvGrpSpPr>
          <p:cNvPr id="9" name="组合 8">
            <a:extLst>
              <a:ext uri="{FF2B5EF4-FFF2-40B4-BE49-F238E27FC236}">
                <a16:creationId xmlns:a16="http://schemas.microsoft.com/office/drawing/2014/main" id="{D93B4921-E325-D1E5-0F16-F12EF17DD398}"/>
              </a:ext>
            </a:extLst>
          </p:cNvPr>
          <p:cNvGrpSpPr/>
          <p:nvPr/>
        </p:nvGrpSpPr>
        <p:grpSpPr>
          <a:xfrm>
            <a:off x="4894663" y="2468513"/>
            <a:ext cx="3504945" cy="3743553"/>
            <a:chOff x="4894663" y="2468513"/>
            <a:chExt cx="3504945" cy="3743553"/>
          </a:xfrm>
        </p:grpSpPr>
        <p:pic>
          <p:nvPicPr>
            <p:cNvPr id="6" name="图片 5">
              <a:extLst>
                <a:ext uri="{FF2B5EF4-FFF2-40B4-BE49-F238E27FC236}">
                  <a16:creationId xmlns:a16="http://schemas.microsoft.com/office/drawing/2014/main" id="{37228E90-892C-1ADD-D7A2-4FAAC4344CA9}"/>
                </a:ext>
              </a:extLst>
            </p:cNvPr>
            <p:cNvPicPr>
              <a:picLocks noChangeAspect="1"/>
            </p:cNvPicPr>
            <p:nvPr/>
          </p:nvPicPr>
          <p:blipFill rotWithShape="1">
            <a:blip r:embed="rId3"/>
            <a:srcRect t="61806"/>
            <a:stretch/>
          </p:blipFill>
          <p:spPr>
            <a:xfrm>
              <a:off x="4894663" y="2468513"/>
              <a:ext cx="3504945" cy="1860605"/>
            </a:xfrm>
            <a:prstGeom prst="rect">
              <a:avLst/>
            </a:prstGeom>
          </p:spPr>
        </p:pic>
        <p:pic>
          <p:nvPicPr>
            <p:cNvPr id="7" name="图片 6">
              <a:extLst>
                <a:ext uri="{FF2B5EF4-FFF2-40B4-BE49-F238E27FC236}">
                  <a16:creationId xmlns:a16="http://schemas.microsoft.com/office/drawing/2014/main" id="{7C543067-127C-3D1D-BE3D-D1275E7BD4D3}"/>
                </a:ext>
              </a:extLst>
            </p:cNvPr>
            <p:cNvPicPr>
              <a:picLocks noChangeAspect="1"/>
            </p:cNvPicPr>
            <p:nvPr/>
          </p:nvPicPr>
          <p:blipFill rotWithShape="1">
            <a:blip r:embed="rId4"/>
            <a:srcRect b="67680"/>
            <a:stretch/>
          </p:blipFill>
          <p:spPr>
            <a:xfrm>
              <a:off x="4936128" y="4351461"/>
              <a:ext cx="3422015" cy="1860605"/>
            </a:xfrm>
            <a:prstGeom prst="rect">
              <a:avLst/>
            </a:prstGeom>
          </p:spPr>
        </p:pic>
      </p:grpSp>
    </p:spTree>
    <p:extLst>
      <p:ext uri="{BB962C8B-B14F-4D97-AF65-F5344CB8AC3E}">
        <p14:creationId xmlns:p14="http://schemas.microsoft.com/office/powerpoint/2010/main" val="919696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AIGCIQA2023</a:t>
            </a:r>
            <a:endParaRPr lang="zh-CN" altLang="en-US" dirty="0"/>
          </a:p>
        </p:txBody>
      </p:sp>
      <p:pic>
        <p:nvPicPr>
          <p:cNvPr id="12" name="图片 11">
            <a:extLst>
              <a:ext uri="{FF2B5EF4-FFF2-40B4-BE49-F238E27FC236}">
                <a16:creationId xmlns:a16="http://schemas.microsoft.com/office/drawing/2014/main" id="{EAA06D77-EF19-A01F-44E4-40F107B5CDFD}"/>
              </a:ext>
            </a:extLst>
          </p:cNvPr>
          <p:cNvPicPr>
            <a:picLocks noChangeAspect="1"/>
          </p:cNvPicPr>
          <p:nvPr/>
        </p:nvPicPr>
        <p:blipFill>
          <a:blip r:embed="rId3"/>
          <a:stretch>
            <a:fillRect/>
          </a:stretch>
        </p:blipFill>
        <p:spPr>
          <a:xfrm>
            <a:off x="0" y="2289168"/>
            <a:ext cx="12192000" cy="3258457"/>
          </a:xfrm>
          <a:prstGeom prst="rect">
            <a:avLst/>
          </a:prstGeom>
        </p:spPr>
      </p:pic>
    </p:spTree>
    <p:extLst>
      <p:ext uri="{BB962C8B-B14F-4D97-AF65-F5344CB8AC3E}">
        <p14:creationId xmlns:p14="http://schemas.microsoft.com/office/powerpoint/2010/main" val="3556845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AIGCIQA2023</a:t>
            </a:r>
            <a:endParaRPr lang="zh-CN" altLang="en-US" dirty="0"/>
          </a:p>
        </p:txBody>
      </p:sp>
      <p:pic>
        <p:nvPicPr>
          <p:cNvPr id="4" name="图片 3">
            <a:extLst>
              <a:ext uri="{FF2B5EF4-FFF2-40B4-BE49-F238E27FC236}">
                <a16:creationId xmlns:a16="http://schemas.microsoft.com/office/drawing/2014/main" id="{B48B8245-0BBA-1FE6-2CD3-AFF428102141}"/>
              </a:ext>
            </a:extLst>
          </p:cNvPr>
          <p:cNvPicPr>
            <a:picLocks noChangeAspect="1"/>
          </p:cNvPicPr>
          <p:nvPr/>
        </p:nvPicPr>
        <p:blipFill>
          <a:blip r:embed="rId3"/>
          <a:stretch>
            <a:fillRect/>
          </a:stretch>
        </p:blipFill>
        <p:spPr>
          <a:xfrm>
            <a:off x="1442433" y="1633193"/>
            <a:ext cx="8957258" cy="4250525"/>
          </a:xfrm>
          <a:prstGeom prst="rect">
            <a:avLst/>
          </a:prstGeom>
        </p:spPr>
      </p:pic>
      <p:sp>
        <p:nvSpPr>
          <p:cNvPr id="5" name="文本框 4">
            <a:extLst>
              <a:ext uri="{FF2B5EF4-FFF2-40B4-BE49-F238E27FC236}">
                <a16:creationId xmlns:a16="http://schemas.microsoft.com/office/drawing/2014/main" id="{BA6E550E-4EE6-6ECA-D1FC-EA50C146F3BD}"/>
              </a:ext>
            </a:extLst>
          </p:cNvPr>
          <p:cNvSpPr txBox="1"/>
          <p:nvPr/>
        </p:nvSpPr>
        <p:spPr>
          <a:xfrm>
            <a:off x="330020" y="6076441"/>
            <a:ext cx="11660209" cy="646331"/>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Wang, </a:t>
            </a:r>
            <a:r>
              <a:rPr lang="en-US" altLang="zh-CN" b="0" i="0" dirty="0" err="1">
                <a:solidFill>
                  <a:srgbClr val="222222"/>
                </a:solidFill>
                <a:effectLst/>
                <a:latin typeface="Arial" panose="020B0604020202020204" pitchFamily="34" charset="0"/>
              </a:rPr>
              <a:t>Jiarui</a:t>
            </a:r>
            <a:r>
              <a:rPr lang="en-US" altLang="zh-CN" b="0" i="0" dirty="0">
                <a:solidFill>
                  <a:srgbClr val="222222"/>
                </a:solidFill>
                <a:effectLst/>
                <a:latin typeface="Arial" panose="020B0604020202020204" pitchFamily="34" charset="0"/>
              </a:rPr>
              <a:t>, et al. "AIGCIQA2023: A Large-scale Image Quality Assessment Database for AI Generated Images: from the Perspectives of Quality, Authenticity and Correspondence." </a:t>
            </a:r>
            <a:r>
              <a:rPr lang="en-US" altLang="zh-CN" b="0" i="1" dirty="0" err="1">
                <a:solidFill>
                  <a:srgbClr val="222222"/>
                </a:solidFill>
                <a:effectLst/>
                <a:latin typeface="Arial" panose="020B0604020202020204" pitchFamily="34" charset="0"/>
              </a:rPr>
              <a:t>arXiv</a:t>
            </a:r>
            <a:r>
              <a:rPr lang="en-US" altLang="zh-CN" b="0" i="1" dirty="0">
                <a:solidFill>
                  <a:srgbClr val="222222"/>
                </a:solidFill>
                <a:effectLst/>
                <a:latin typeface="Arial" panose="020B0604020202020204" pitchFamily="34" charset="0"/>
              </a:rPr>
              <a:t> preprint arXiv:2307.00211</a:t>
            </a:r>
            <a:r>
              <a:rPr lang="en-US" altLang="zh-CN" b="0" i="0" dirty="0">
                <a:solidFill>
                  <a:srgbClr val="222222"/>
                </a:solidFill>
                <a:effectLst/>
                <a:latin typeface="Arial" panose="020B0604020202020204" pitchFamily="34" charset="0"/>
              </a:rPr>
              <a:t> (2023).</a:t>
            </a:r>
            <a:endParaRPr lang="zh-CN" altLang="en-US" dirty="0"/>
          </a:p>
        </p:txBody>
      </p:sp>
    </p:spTree>
    <p:extLst>
      <p:ext uri="{BB962C8B-B14F-4D97-AF65-F5344CB8AC3E}">
        <p14:creationId xmlns:p14="http://schemas.microsoft.com/office/powerpoint/2010/main" val="1214575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Century Gothic" panose="020B0502020202020204" pitchFamily="34" charset="0"/>
                <a:ea typeface="微软雅黑" panose="020B0503020204020204" pitchFamily="34" charset="-122"/>
              </a:rPr>
              <a:t>AGIQA-3K</a:t>
            </a:r>
            <a:endParaRPr lang="zh-CN" altLang="en-US" dirty="0"/>
          </a:p>
        </p:txBody>
      </p:sp>
      <p:sp>
        <p:nvSpPr>
          <p:cNvPr id="5" name="文本框 4">
            <a:extLst>
              <a:ext uri="{FF2B5EF4-FFF2-40B4-BE49-F238E27FC236}">
                <a16:creationId xmlns:a16="http://schemas.microsoft.com/office/drawing/2014/main" id="{1F674968-37F6-C6C2-CE6E-D470E0B5B60B}"/>
              </a:ext>
            </a:extLst>
          </p:cNvPr>
          <p:cNvSpPr txBox="1"/>
          <p:nvPr/>
        </p:nvSpPr>
        <p:spPr>
          <a:xfrm>
            <a:off x="658699" y="1796438"/>
            <a:ext cx="8530777" cy="4344459"/>
          </a:xfrm>
          <a:prstGeom prst="rect">
            <a:avLst/>
          </a:prstGeom>
          <a:noFill/>
        </p:spPr>
        <p:txBody>
          <a:bodyPr wrap="square" rtlCol="0">
            <a:spAutoFit/>
          </a:bodyPr>
          <a:lstStyle/>
          <a:p>
            <a:pPr marL="228600" indent="-228600">
              <a:lnSpc>
                <a:spcPct val="120000"/>
              </a:lnSpc>
              <a:spcBef>
                <a:spcPts val="1000"/>
              </a:spcBef>
              <a:buClr>
                <a:schemeClr val="accent1"/>
              </a:buClr>
              <a:buSzPct val="100000"/>
              <a:buFont typeface="Calibri" panose="020F0502020204030204" pitchFamily="34" charset="0"/>
              <a:buChar char="▪"/>
            </a:pPr>
            <a:r>
              <a:rPr lang="zh-CN" altLang="en-US" sz="2400" dirty="0"/>
              <a:t>生成模型选择：</a:t>
            </a:r>
            <a:endParaRPr lang="en-US" altLang="zh-CN" sz="2400" dirty="0"/>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GAN: </a:t>
            </a:r>
            <a:r>
              <a:rPr lang="en-US" altLang="zh-CN" dirty="0" err="1">
                <a:solidFill>
                  <a:schemeClr val="tx1">
                    <a:lumMod val="75000"/>
                    <a:lumOff val="25000"/>
                  </a:schemeClr>
                </a:solidFill>
                <a:latin typeface="Century Gothic" panose="020B0502020202020204" pitchFamily="34" charset="0"/>
              </a:rPr>
              <a:t>AttnGAN</a:t>
            </a:r>
            <a:r>
              <a:rPr lang="en-US" altLang="zh-CN" dirty="0">
                <a:solidFill>
                  <a:schemeClr val="tx1">
                    <a:lumMod val="75000"/>
                    <a:lumOff val="25000"/>
                  </a:schemeClr>
                </a:solidFill>
                <a:latin typeface="Century Gothic" panose="020B0502020202020204" pitchFamily="34" charset="0"/>
              </a:rPr>
              <a:t>				</a:t>
            </a:r>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Auto-Regression: DALL-E			</a:t>
            </a:r>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Diffusion: GLIDE</a:t>
            </a:r>
            <a:r>
              <a:rPr lang="zh-CN" altLang="en-US" dirty="0">
                <a:solidFill>
                  <a:schemeClr val="tx1">
                    <a:lumMod val="75000"/>
                    <a:lumOff val="25000"/>
                  </a:schemeClr>
                </a:solidFill>
                <a:latin typeface="Century Gothic" panose="020B0502020202020204" pitchFamily="34" charset="0"/>
              </a:rPr>
              <a:t>，</a:t>
            </a:r>
            <a:r>
              <a:rPr lang="en-US" altLang="zh-CN" dirty="0">
                <a:solidFill>
                  <a:schemeClr val="tx1">
                    <a:lumMod val="75000"/>
                    <a:lumOff val="25000"/>
                  </a:schemeClr>
                </a:solidFill>
                <a:latin typeface="Century Gothic" panose="020B0502020202020204" pitchFamily="34" charset="0"/>
              </a:rPr>
              <a:t>SD v-1.5-2.2 	</a:t>
            </a:r>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Hybrid: </a:t>
            </a:r>
            <a:r>
              <a:rPr lang="en-US" altLang="zh-CN" dirty="0" err="1">
                <a:solidFill>
                  <a:schemeClr val="tx1">
                    <a:lumMod val="75000"/>
                    <a:lumOff val="25000"/>
                  </a:schemeClr>
                </a:solidFill>
                <a:latin typeface="Century Gothic" panose="020B0502020202020204" pitchFamily="34" charset="0"/>
              </a:rPr>
              <a:t>Midjourney</a:t>
            </a:r>
            <a:r>
              <a:rPr lang="en-US" altLang="zh-CN" dirty="0">
                <a:solidFill>
                  <a:schemeClr val="tx1">
                    <a:lumMod val="75000"/>
                    <a:lumOff val="25000"/>
                  </a:schemeClr>
                </a:solidFill>
                <a:latin typeface="Century Gothic" panose="020B0502020202020204" pitchFamily="34" charset="0"/>
              </a:rPr>
              <a:t> </a:t>
            </a:r>
          </a:p>
          <a:p>
            <a:pPr marL="228600" lvl="0" indent="-228600">
              <a:lnSpc>
                <a:spcPct val="120000"/>
              </a:lnSpc>
              <a:spcBef>
                <a:spcPts val="1000"/>
              </a:spcBef>
              <a:buClr>
                <a:srgbClr val="004098"/>
              </a:buClr>
              <a:buSzPct val="100000"/>
              <a:buFont typeface="Calibri" panose="020F0502020204030204" pitchFamily="34" charset="0"/>
              <a:buChar char="▪"/>
            </a:pPr>
            <a:r>
              <a:rPr lang="zh-CN" altLang="en-US" sz="2400" dirty="0">
                <a:solidFill>
                  <a:srgbClr val="000000"/>
                </a:solidFill>
              </a:rPr>
              <a:t>评价方面：</a:t>
            </a:r>
            <a:endParaRPr lang="en-US" altLang="zh-CN" sz="2400" dirty="0">
              <a:solidFill>
                <a:srgbClr val="000000"/>
              </a:solidFill>
            </a:endParaRPr>
          </a:p>
          <a:p>
            <a:pPr marL="685800" lvl="1" indent="-228600">
              <a:lnSpc>
                <a:spcPct val="120000"/>
              </a:lnSpc>
              <a:spcBef>
                <a:spcPts val="1000"/>
              </a:spcBef>
              <a:buClr>
                <a:srgbClr val="004098"/>
              </a:buClr>
              <a:buSzPct val="100000"/>
              <a:buFont typeface="Calibri" panose="020F0502020204030204" pitchFamily="34" charset="0"/>
              <a:buChar char="▪"/>
            </a:pPr>
            <a:r>
              <a:rPr lang="en-US" altLang="zh-CN" dirty="0">
                <a:solidFill>
                  <a:srgbClr val="000000">
                    <a:lumMod val="75000"/>
                    <a:lumOff val="25000"/>
                  </a:srgbClr>
                </a:solidFill>
                <a:latin typeface="Century Gothic" panose="020B0502020202020204" pitchFamily="34" charset="0"/>
              </a:rPr>
              <a:t>Perception</a:t>
            </a:r>
            <a:r>
              <a:rPr lang="zh-CN" altLang="en-US" dirty="0">
                <a:solidFill>
                  <a:srgbClr val="000000">
                    <a:lumMod val="75000"/>
                    <a:lumOff val="25000"/>
                  </a:srgbClr>
                </a:solidFill>
                <a:latin typeface="Century Gothic" panose="020B0502020202020204" pitchFamily="34" charset="0"/>
              </a:rPr>
              <a:t>：感知质量</a:t>
            </a:r>
            <a:r>
              <a:rPr lang="en-US" altLang="zh-CN" dirty="0">
                <a:solidFill>
                  <a:srgbClr val="000000">
                    <a:lumMod val="75000"/>
                    <a:lumOff val="25000"/>
                  </a:srgbClr>
                </a:solidFill>
                <a:latin typeface="Century Gothic" panose="020B0502020202020204" pitchFamily="34" charset="0"/>
              </a:rPr>
              <a:t>	</a:t>
            </a:r>
            <a:endParaRPr lang="en-US" altLang="zh-CN" sz="2400" dirty="0">
              <a:solidFill>
                <a:srgbClr val="000000"/>
              </a:solidFill>
            </a:endParaRPr>
          </a:p>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dirty="0">
                <a:solidFill>
                  <a:schemeClr val="tx1">
                    <a:lumMod val="75000"/>
                    <a:lumOff val="25000"/>
                  </a:schemeClr>
                </a:solidFill>
                <a:latin typeface="Century Gothic" panose="020B0502020202020204" pitchFamily="34" charset="0"/>
              </a:rPr>
              <a:t>Alignment</a:t>
            </a:r>
            <a:r>
              <a:rPr lang="zh-CN" altLang="en-US" dirty="0">
                <a:solidFill>
                  <a:schemeClr val="tx1">
                    <a:lumMod val="75000"/>
                    <a:lumOff val="25000"/>
                  </a:schemeClr>
                </a:solidFill>
                <a:latin typeface="Century Gothic" panose="020B0502020202020204" pitchFamily="34" charset="0"/>
              </a:rPr>
              <a:t>：图文一致</a:t>
            </a:r>
            <a:endParaRPr lang="en-US" altLang="zh-CN" dirty="0">
              <a:solidFill>
                <a:schemeClr val="tx1">
                  <a:lumMod val="75000"/>
                  <a:lumOff val="25000"/>
                </a:schemeClr>
              </a:solidFill>
              <a:latin typeface="Century Gothic" panose="020B0502020202020204" pitchFamily="34" charset="0"/>
            </a:endParaRPr>
          </a:p>
        </p:txBody>
      </p:sp>
      <p:pic>
        <p:nvPicPr>
          <p:cNvPr id="8" name="图片 7">
            <a:extLst>
              <a:ext uri="{FF2B5EF4-FFF2-40B4-BE49-F238E27FC236}">
                <a16:creationId xmlns:a16="http://schemas.microsoft.com/office/drawing/2014/main" id="{7536509F-CCA9-AD35-16A4-8B001D69D7BA}"/>
              </a:ext>
            </a:extLst>
          </p:cNvPr>
          <p:cNvPicPr>
            <a:picLocks noChangeAspect="1"/>
          </p:cNvPicPr>
          <p:nvPr/>
        </p:nvPicPr>
        <p:blipFill>
          <a:blip r:embed="rId3"/>
          <a:stretch>
            <a:fillRect/>
          </a:stretch>
        </p:blipFill>
        <p:spPr>
          <a:xfrm>
            <a:off x="6096000" y="1672451"/>
            <a:ext cx="4104003" cy="4375474"/>
          </a:xfrm>
          <a:prstGeom prst="rect">
            <a:avLst/>
          </a:prstGeom>
        </p:spPr>
      </p:pic>
      <p:sp>
        <p:nvSpPr>
          <p:cNvPr id="10" name="文本框 9">
            <a:extLst>
              <a:ext uri="{FF2B5EF4-FFF2-40B4-BE49-F238E27FC236}">
                <a16:creationId xmlns:a16="http://schemas.microsoft.com/office/drawing/2014/main" id="{377772DE-704E-0D0D-E12E-FB2B7ACFEBAF}"/>
              </a:ext>
            </a:extLst>
          </p:cNvPr>
          <p:cNvSpPr txBox="1"/>
          <p:nvPr/>
        </p:nvSpPr>
        <p:spPr>
          <a:xfrm>
            <a:off x="257816" y="6171911"/>
            <a:ext cx="11676368" cy="646331"/>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Li, </a:t>
            </a:r>
            <a:r>
              <a:rPr lang="en-US" altLang="zh-CN" b="0" i="0" dirty="0" err="1">
                <a:solidFill>
                  <a:srgbClr val="222222"/>
                </a:solidFill>
                <a:effectLst/>
                <a:latin typeface="Arial" panose="020B0604020202020204" pitchFamily="34" charset="0"/>
              </a:rPr>
              <a:t>Chunyi</a:t>
            </a:r>
            <a:r>
              <a:rPr lang="en-US" altLang="zh-CN" b="0" i="0" dirty="0">
                <a:solidFill>
                  <a:srgbClr val="222222"/>
                </a:solidFill>
                <a:effectLst/>
                <a:latin typeface="Arial" panose="020B0604020202020204" pitchFamily="34" charset="0"/>
              </a:rPr>
              <a:t>, et al. "AGIQA-3K: An Open Database for AI-Generated Image Quality Assessment." </a:t>
            </a:r>
            <a:r>
              <a:rPr lang="en-US" altLang="zh-CN" b="0" i="1" dirty="0" err="1">
                <a:solidFill>
                  <a:srgbClr val="222222"/>
                </a:solidFill>
                <a:effectLst/>
                <a:latin typeface="Arial" panose="020B0604020202020204" pitchFamily="34" charset="0"/>
              </a:rPr>
              <a:t>arXiv</a:t>
            </a:r>
            <a:r>
              <a:rPr lang="en-US" altLang="zh-CN" b="0" i="1" dirty="0">
                <a:solidFill>
                  <a:srgbClr val="222222"/>
                </a:solidFill>
                <a:effectLst/>
                <a:latin typeface="Arial" panose="020B0604020202020204" pitchFamily="34" charset="0"/>
              </a:rPr>
              <a:t> preprint arXiv:2306.04717</a:t>
            </a:r>
            <a:r>
              <a:rPr lang="en-US" altLang="zh-CN" b="0" i="0" dirty="0">
                <a:solidFill>
                  <a:srgbClr val="222222"/>
                </a:solidFill>
                <a:effectLst/>
                <a:latin typeface="Arial" panose="020B0604020202020204" pitchFamily="34" charset="0"/>
              </a:rPr>
              <a:t> (2023).</a:t>
            </a:r>
            <a:endParaRPr lang="zh-CN" altLang="en-US" dirty="0"/>
          </a:p>
        </p:txBody>
      </p:sp>
    </p:spTree>
    <p:extLst>
      <p:ext uri="{BB962C8B-B14F-4D97-AF65-F5344CB8AC3E}">
        <p14:creationId xmlns:p14="http://schemas.microsoft.com/office/powerpoint/2010/main" val="2810470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Century Gothic" panose="020B0502020202020204" pitchFamily="34" charset="0"/>
                <a:ea typeface="微软雅黑" panose="020B0503020204020204" pitchFamily="34" charset="-122"/>
              </a:rPr>
              <a:t>AGIQA-3K</a:t>
            </a:r>
            <a:endParaRPr lang="zh-CN" altLang="en-US" dirty="0"/>
          </a:p>
        </p:txBody>
      </p:sp>
      <p:pic>
        <p:nvPicPr>
          <p:cNvPr id="4" name="图片 3">
            <a:extLst>
              <a:ext uri="{FF2B5EF4-FFF2-40B4-BE49-F238E27FC236}">
                <a16:creationId xmlns:a16="http://schemas.microsoft.com/office/drawing/2014/main" id="{ACCC4504-7F0C-8901-097E-1F3EAC50BCDD}"/>
              </a:ext>
            </a:extLst>
          </p:cNvPr>
          <p:cNvPicPr>
            <a:picLocks noChangeAspect="1"/>
          </p:cNvPicPr>
          <p:nvPr/>
        </p:nvPicPr>
        <p:blipFill>
          <a:blip r:embed="rId3"/>
          <a:stretch>
            <a:fillRect/>
          </a:stretch>
        </p:blipFill>
        <p:spPr>
          <a:xfrm>
            <a:off x="792051" y="1766462"/>
            <a:ext cx="5173100" cy="4801764"/>
          </a:xfrm>
          <a:prstGeom prst="rect">
            <a:avLst/>
          </a:prstGeom>
        </p:spPr>
      </p:pic>
      <p:pic>
        <p:nvPicPr>
          <p:cNvPr id="7" name="图片 6">
            <a:extLst>
              <a:ext uri="{FF2B5EF4-FFF2-40B4-BE49-F238E27FC236}">
                <a16:creationId xmlns:a16="http://schemas.microsoft.com/office/drawing/2014/main" id="{F65D97CA-5A19-2E04-E8AD-18368E212039}"/>
              </a:ext>
            </a:extLst>
          </p:cNvPr>
          <p:cNvPicPr>
            <a:picLocks noChangeAspect="1"/>
          </p:cNvPicPr>
          <p:nvPr/>
        </p:nvPicPr>
        <p:blipFill>
          <a:blip r:embed="rId4"/>
          <a:stretch>
            <a:fillRect/>
          </a:stretch>
        </p:blipFill>
        <p:spPr>
          <a:xfrm>
            <a:off x="6639058" y="992019"/>
            <a:ext cx="3586767" cy="5755154"/>
          </a:xfrm>
          <a:prstGeom prst="rect">
            <a:avLst/>
          </a:prstGeom>
        </p:spPr>
      </p:pic>
    </p:spTree>
    <p:extLst>
      <p:ext uri="{BB962C8B-B14F-4D97-AF65-F5344CB8AC3E}">
        <p14:creationId xmlns:p14="http://schemas.microsoft.com/office/powerpoint/2010/main" val="3781633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Century Gothic" panose="020B0502020202020204" pitchFamily="34" charset="0"/>
                <a:ea typeface="微软雅黑" panose="020B0503020204020204" pitchFamily="34" charset="-122"/>
              </a:rPr>
              <a:t>AGIQA-3K</a:t>
            </a:r>
            <a:endParaRPr lang="zh-CN" altLang="en-US" dirty="0"/>
          </a:p>
        </p:txBody>
      </p:sp>
      <p:pic>
        <p:nvPicPr>
          <p:cNvPr id="5" name="图片 4">
            <a:extLst>
              <a:ext uri="{FF2B5EF4-FFF2-40B4-BE49-F238E27FC236}">
                <a16:creationId xmlns:a16="http://schemas.microsoft.com/office/drawing/2014/main" id="{433FB9AF-E062-0960-B172-2B768968E02D}"/>
              </a:ext>
            </a:extLst>
          </p:cNvPr>
          <p:cNvPicPr>
            <a:picLocks noChangeAspect="1"/>
          </p:cNvPicPr>
          <p:nvPr/>
        </p:nvPicPr>
        <p:blipFill>
          <a:blip r:embed="rId3"/>
          <a:stretch>
            <a:fillRect/>
          </a:stretch>
        </p:blipFill>
        <p:spPr>
          <a:xfrm>
            <a:off x="1223493" y="1593541"/>
            <a:ext cx="9581882" cy="5185562"/>
          </a:xfrm>
          <a:prstGeom prst="rect">
            <a:avLst/>
          </a:prstGeom>
        </p:spPr>
      </p:pic>
    </p:spTree>
    <p:extLst>
      <p:ext uri="{BB962C8B-B14F-4D97-AF65-F5344CB8AC3E}">
        <p14:creationId xmlns:p14="http://schemas.microsoft.com/office/powerpoint/2010/main" val="1415559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Century Gothic" panose="020B0502020202020204" pitchFamily="34" charset="0"/>
                <a:ea typeface="微软雅黑" panose="020B0503020204020204" pitchFamily="34" charset="-122"/>
              </a:rPr>
              <a:t>AGIQA-3K</a:t>
            </a:r>
            <a:endParaRPr lang="zh-CN" altLang="en-US" dirty="0"/>
          </a:p>
        </p:txBody>
      </p:sp>
      <p:pic>
        <p:nvPicPr>
          <p:cNvPr id="7" name="图片 6">
            <a:extLst>
              <a:ext uri="{FF2B5EF4-FFF2-40B4-BE49-F238E27FC236}">
                <a16:creationId xmlns:a16="http://schemas.microsoft.com/office/drawing/2014/main" id="{892E4F8E-6D57-91A3-34AB-F806A8F32974}"/>
              </a:ext>
            </a:extLst>
          </p:cNvPr>
          <p:cNvPicPr>
            <a:picLocks noChangeAspect="1"/>
          </p:cNvPicPr>
          <p:nvPr/>
        </p:nvPicPr>
        <p:blipFill>
          <a:blip r:embed="rId3"/>
          <a:stretch>
            <a:fillRect/>
          </a:stretch>
        </p:blipFill>
        <p:spPr>
          <a:xfrm>
            <a:off x="508128" y="2010379"/>
            <a:ext cx="11175744" cy="3585491"/>
          </a:xfrm>
          <a:prstGeom prst="rect">
            <a:avLst/>
          </a:prstGeom>
        </p:spPr>
      </p:pic>
      <p:sp>
        <p:nvSpPr>
          <p:cNvPr id="2" name="文本框 1">
            <a:extLst>
              <a:ext uri="{FF2B5EF4-FFF2-40B4-BE49-F238E27FC236}">
                <a16:creationId xmlns:a16="http://schemas.microsoft.com/office/drawing/2014/main" id="{BED7A17A-2E6C-4310-9818-BA72F6B58A4D}"/>
              </a:ext>
            </a:extLst>
          </p:cNvPr>
          <p:cNvSpPr txBox="1"/>
          <p:nvPr/>
        </p:nvSpPr>
        <p:spPr>
          <a:xfrm>
            <a:off x="257816" y="5883718"/>
            <a:ext cx="11676368" cy="646331"/>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Li, </a:t>
            </a:r>
            <a:r>
              <a:rPr lang="en-US" altLang="zh-CN" b="0" i="0" dirty="0" err="1">
                <a:solidFill>
                  <a:srgbClr val="222222"/>
                </a:solidFill>
                <a:effectLst/>
                <a:latin typeface="Arial" panose="020B0604020202020204" pitchFamily="34" charset="0"/>
              </a:rPr>
              <a:t>Chunyi</a:t>
            </a:r>
            <a:r>
              <a:rPr lang="en-US" altLang="zh-CN" b="0" i="0" dirty="0">
                <a:solidFill>
                  <a:srgbClr val="222222"/>
                </a:solidFill>
                <a:effectLst/>
                <a:latin typeface="Arial" panose="020B0604020202020204" pitchFamily="34" charset="0"/>
              </a:rPr>
              <a:t>, et al. "AGIQA-3K: An Open Database for AI-Generated Image Quality Assessment." </a:t>
            </a:r>
            <a:r>
              <a:rPr lang="en-US" altLang="zh-CN" b="0" i="1" dirty="0" err="1">
                <a:solidFill>
                  <a:srgbClr val="222222"/>
                </a:solidFill>
                <a:effectLst/>
                <a:latin typeface="Arial" panose="020B0604020202020204" pitchFamily="34" charset="0"/>
              </a:rPr>
              <a:t>arXiv</a:t>
            </a:r>
            <a:r>
              <a:rPr lang="en-US" altLang="zh-CN" b="0" i="1" dirty="0">
                <a:solidFill>
                  <a:srgbClr val="222222"/>
                </a:solidFill>
                <a:effectLst/>
                <a:latin typeface="Arial" panose="020B0604020202020204" pitchFamily="34" charset="0"/>
              </a:rPr>
              <a:t> preprint arXiv:2306.04717</a:t>
            </a:r>
            <a:r>
              <a:rPr lang="en-US" altLang="zh-CN" b="0" i="0" dirty="0">
                <a:solidFill>
                  <a:srgbClr val="222222"/>
                </a:solidFill>
                <a:effectLst/>
                <a:latin typeface="Arial" panose="020B0604020202020204" pitchFamily="34" charset="0"/>
              </a:rPr>
              <a:t> (2023).</a:t>
            </a:r>
            <a:endParaRPr lang="zh-CN" altLang="en-US" dirty="0"/>
          </a:p>
        </p:txBody>
      </p:sp>
    </p:spTree>
    <p:extLst>
      <p:ext uri="{BB962C8B-B14F-4D97-AF65-F5344CB8AC3E}">
        <p14:creationId xmlns:p14="http://schemas.microsoft.com/office/powerpoint/2010/main" val="775062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Century Gothic" panose="020B0502020202020204" pitchFamily="34" charset="0"/>
                <a:ea typeface="微软雅黑" panose="020B0503020204020204" pitchFamily="34" charset="-122"/>
              </a:rPr>
              <a:t>AGIQA-3K</a:t>
            </a:r>
            <a:endParaRPr lang="zh-CN" altLang="en-US" dirty="0"/>
          </a:p>
        </p:txBody>
      </p:sp>
      <p:pic>
        <p:nvPicPr>
          <p:cNvPr id="4" name="图片 3">
            <a:extLst>
              <a:ext uri="{FF2B5EF4-FFF2-40B4-BE49-F238E27FC236}">
                <a16:creationId xmlns:a16="http://schemas.microsoft.com/office/drawing/2014/main" id="{8224D531-4B0D-35F6-7502-B1CB94DC8FF4}"/>
              </a:ext>
            </a:extLst>
          </p:cNvPr>
          <p:cNvPicPr>
            <a:picLocks noChangeAspect="1"/>
          </p:cNvPicPr>
          <p:nvPr/>
        </p:nvPicPr>
        <p:blipFill>
          <a:blip r:embed="rId3"/>
          <a:stretch>
            <a:fillRect/>
          </a:stretch>
        </p:blipFill>
        <p:spPr>
          <a:xfrm>
            <a:off x="846786" y="2778620"/>
            <a:ext cx="10498428" cy="1996281"/>
          </a:xfrm>
          <a:prstGeom prst="rect">
            <a:avLst/>
          </a:prstGeom>
        </p:spPr>
      </p:pic>
      <p:sp>
        <p:nvSpPr>
          <p:cNvPr id="5" name="文本框 4">
            <a:extLst>
              <a:ext uri="{FF2B5EF4-FFF2-40B4-BE49-F238E27FC236}">
                <a16:creationId xmlns:a16="http://schemas.microsoft.com/office/drawing/2014/main" id="{8AB8F91F-00FE-5C52-4218-700EBDC570D2}"/>
              </a:ext>
            </a:extLst>
          </p:cNvPr>
          <p:cNvSpPr txBox="1"/>
          <p:nvPr/>
        </p:nvSpPr>
        <p:spPr>
          <a:xfrm>
            <a:off x="257816" y="5785545"/>
            <a:ext cx="11676368" cy="646331"/>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Li, </a:t>
            </a:r>
            <a:r>
              <a:rPr lang="en-US" altLang="zh-CN" b="0" i="0" dirty="0" err="1">
                <a:solidFill>
                  <a:srgbClr val="222222"/>
                </a:solidFill>
                <a:effectLst/>
                <a:latin typeface="Arial" panose="020B0604020202020204" pitchFamily="34" charset="0"/>
              </a:rPr>
              <a:t>Chunyi</a:t>
            </a:r>
            <a:r>
              <a:rPr lang="en-US" altLang="zh-CN" b="0" i="0" dirty="0">
                <a:solidFill>
                  <a:srgbClr val="222222"/>
                </a:solidFill>
                <a:effectLst/>
                <a:latin typeface="Arial" panose="020B0604020202020204" pitchFamily="34" charset="0"/>
              </a:rPr>
              <a:t>, et al. "AGIQA-3K: An Open Database for AI-Generated Image Quality Assessment." </a:t>
            </a:r>
            <a:r>
              <a:rPr lang="en-US" altLang="zh-CN" b="0" i="1" dirty="0" err="1">
                <a:solidFill>
                  <a:srgbClr val="222222"/>
                </a:solidFill>
                <a:effectLst/>
                <a:latin typeface="Arial" panose="020B0604020202020204" pitchFamily="34" charset="0"/>
              </a:rPr>
              <a:t>arXiv</a:t>
            </a:r>
            <a:r>
              <a:rPr lang="en-US" altLang="zh-CN" b="0" i="1" dirty="0">
                <a:solidFill>
                  <a:srgbClr val="222222"/>
                </a:solidFill>
                <a:effectLst/>
                <a:latin typeface="Arial" panose="020B0604020202020204" pitchFamily="34" charset="0"/>
              </a:rPr>
              <a:t> preprint arXiv:2306.04717</a:t>
            </a:r>
            <a:r>
              <a:rPr lang="en-US" altLang="zh-CN" b="0" i="0" dirty="0">
                <a:solidFill>
                  <a:srgbClr val="222222"/>
                </a:solidFill>
                <a:effectLst/>
                <a:latin typeface="Arial" panose="020B0604020202020204" pitchFamily="34" charset="0"/>
              </a:rPr>
              <a:t> (2023).</a:t>
            </a:r>
            <a:endParaRPr lang="zh-CN" altLang="en-US" dirty="0"/>
          </a:p>
        </p:txBody>
      </p:sp>
    </p:spTree>
    <p:extLst>
      <p:ext uri="{BB962C8B-B14F-4D97-AF65-F5344CB8AC3E}">
        <p14:creationId xmlns:p14="http://schemas.microsoft.com/office/powerpoint/2010/main" val="1247732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2639986" y="1801963"/>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lumMod val="85000"/>
                    </a:schemeClr>
                  </a:solidFill>
                  <a:latin typeface="微软雅黑" panose="020B0503020204020204" pitchFamily="34" charset="-122"/>
                  <a:ea typeface="微软雅黑" panose="020B0503020204020204" pitchFamily="34" charset="-122"/>
                </a:rPr>
                <a:t>1</a:t>
              </a:r>
              <a:endParaRPr lang="zh-CN" altLang="en-US" b="1" dirty="0">
                <a:solidFill>
                  <a:schemeClr val="bg1">
                    <a:lumMod val="85000"/>
                  </a:schemeClr>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332484" y="22096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580173" y="1773148"/>
            <a:ext cx="4387392" cy="461665"/>
          </a:xfrm>
          <a:prstGeom prst="rect">
            <a:avLst/>
          </a:prstGeom>
          <a:noFill/>
        </p:spPr>
        <p:txBody>
          <a:bodyPr wrap="square" rtlCol="0">
            <a:spAutoFit/>
          </a:bodyPr>
          <a:lstStyle/>
          <a:p>
            <a:r>
              <a:rPr lang="zh-CN" altLang="en-US" sz="2400" dirty="0"/>
              <a:t>背景</a:t>
            </a:r>
          </a:p>
        </p:txBody>
      </p:sp>
      <p:grpSp>
        <p:nvGrpSpPr>
          <p:cNvPr id="12" name="组合 11"/>
          <p:cNvGrpSpPr/>
          <p:nvPr/>
        </p:nvGrpSpPr>
        <p:grpSpPr>
          <a:xfrm>
            <a:off x="2639986" y="269666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2</a:t>
              </a:r>
              <a:endParaRPr lang="zh-CN" altLang="en-US" b="1" dirty="0">
                <a:solidFill>
                  <a:schemeClr val="bg2"/>
                </a:solidFill>
                <a:latin typeface="微软雅黑" panose="020B0503020204020204" pitchFamily="34" charset="-122"/>
                <a:ea typeface="微软雅黑" panose="020B0503020204020204" pitchFamily="34" charset="-122"/>
              </a:endParaRPr>
            </a:p>
          </p:txBody>
        </p:sp>
      </p:grpSp>
      <p:cxnSp>
        <p:nvCxnSpPr>
          <p:cNvPr id="15" name="直接连接符 14"/>
          <p:cNvCxnSpPr>
            <a:cxnSpLocks/>
            <a:stCxn id="13" idx="6"/>
          </p:cNvCxnSpPr>
          <p:nvPr/>
        </p:nvCxnSpPr>
        <p:spPr>
          <a:xfrm>
            <a:off x="3332484" y="31043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580172" y="2667848"/>
            <a:ext cx="5484318" cy="461665"/>
          </a:xfrm>
          <a:prstGeom prst="rect">
            <a:avLst/>
          </a:prstGeom>
          <a:noFill/>
        </p:spPr>
        <p:txBody>
          <a:bodyPr wrap="square" rtlCol="0">
            <a:spAutoFit/>
          </a:bodyPr>
          <a:lstStyle/>
          <a:p>
            <a:r>
              <a:rPr lang="zh-CN" altLang="en-US" sz="2400" dirty="0"/>
              <a:t>数据集</a:t>
            </a:r>
          </a:p>
        </p:txBody>
      </p:sp>
      <p:grpSp>
        <p:nvGrpSpPr>
          <p:cNvPr id="6" name="组合 5">
            <a:extLst>
              <a:ext uri="{FF2B5EF4-FFF2-40B4-BE49-F238E27FC236}">
                <a16:creationId xmlns:a16="http://schemas.microsoft.com/office/drawing/2014/main" id="{B1C9E044-1322-CC90-7881-A3EE4E09D78C}"/>
              </a:ext>
            </a:extLst>
          </p:cNvPr>
          <p:cNvGrpSpPr/>
          <p:nvPr/>
        </p:nvGrpSpPr>
        <p:grpSpPr>
          <a:xfrm>
            <a:off x="2639986" y="3576653"/>
            <a:ext cx="843427" cy="443226"/>
            <a:chOff x="666810" y="2586037"/>
            <a:chExt cx="468000" cy="245937"/>
          </a:xfrm>
        </p:grpSpPr>
        <p:sp>
          <p:nvSpPr>
            <p:cNvPr id="8" name="Freeform 10">
              <a:extLst>
                <a:ext uri="{FF2B5EF4-FFF2-40B4-BE49-F238E27FC236}">
                  <a16:creationId xmlns:a16="http://schemas.microsoft.com/office/drawing/2014/main" id="{821B512A-FC86-0B84-5E1D-85A48CDAB9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9" name="文本框 8">
              <a:extLst>
                <a:ext uri="{FF2B5EF4-FFF2-40B4-BE49-F238E27FC236}">
                  <a16:creationId xmlns:a16="http://schemas.microsoft.com/office/drawing/2014/main" id="{C5C7DF14-8E2C-9855-B506-F8D386DC5371}"/>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0" name="直接连接符 9">
            <a:extLst>
              <a:ext uri="{FF2B5EF4-FFF2-40B4-BE49-F238E27FC236}">
                <a16:creationId xmlns:a16="http://schemas.microsoft.com/office/drawing/2014/main" id="{CA0BF28B-75B4-9C45-E655-12E0C7D06CB6}"/>
              </a:ext>
            </a:extLst>
          </p:cNvPr>
          <p:cNvCxnSpPr>
            <a:cxnSpLocks/>
            <a:stCxn id="8" idx="6"/>
          </p:cNvCxnSpPr>
          <p:nvPr/>
        </p:nvCxnSpPr>
        <p:spPr>
          <a:xfrm>
            <a:off x="3332484" y="398431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3203C34-0F51-2021-7793-527C3C680413}"/>
              </a:ext>
            </a:extLst>
          </p:cNvPr>
          <p:cNvSpPr txBox="1"/>
          <p:nvPr/>
        </p:nvSpPr>
        <p:spPr>
          <a:xfrm>
            <a:off x="3580172" y="3547838"/>
            <a:ext cx="5484318" cy="461665"/>
          </a:xfrm>
          <a:prstGeom prst="rect">
            <a:avLst/>
          </a:prstGeom>
          <a:noFill/>
        </p:spPr>
        <p:txBody>
          <a:bodyPr wrap="square" rtlCol="0">
            <a:spAutoFit/>
          </a:bodyPr>
          <a:lstStyle/>
          <a:p>
            <a:r>
              <a:rPr lang="en-US" altLang="zh-CN" sz="2400" dirty="0"/>
              <a:t>AIGC</a:t>
            </a:r>
            <a:r>
              <a:rPr lang="zh-CN" altLang="en-US" sz="2400" dirty="0"/>
              <a:t>质量评价</a:t>
            </a:r>
          </a:p>
        </p:txBody>
      </p:sp>
    </p:spTree>
    <p:extLst>
      <p:ext uri="{BB962C8B-B14F-4D97-AF65-F5344CB8AC3E}">
        <p14:creationId xmlns:p14="http://schemas.microsoft.com/office/powerpoint/2010/main" val="4033318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4000" dirty="0"/>
              <a:t>AIGC</a:t>
            </a:r>
            <a:r>
              <a:rPr lang="zh-CN" altLang="en-US" dirty="0"/>
              <a:t>质量</a:t>
            </a:r>
            <a:r>
              <a:rPr lang="zh-CN" altLang="en-US" sz="4000" dirty="0"/>
              <a:t>评价</a:t>
            </a:r>
          </a:p>
        </p:txBody>
      </p:sp>
      <p:sp>
        <p:nvSpPr>
          <p:cNvPr id="2" name="文本框 1">
            <a:extLst>
              <a:ext uri="{FF2B5EF4-FFF2-40B4-BE49-F238E27FC236}">
                <a16:creationId xmlns:a16="http://schemas.microsoft.com/office/drawing/2014/main" id="{C43A4B5B-0AEC-B0B3-C621-0498BB6C62D7}"/>
              </a:ext>
            </a:extLst>
          </p:cNvPr>
          <p:cNvSpPr txBox="1"/>
          <p:nvPr/>
        </p:nvSpPr>
        <p:spPr>
          <a:xfrm>
            <a:off x="937573" y="4945716"/>
            <a:ext cx="8495665" cy="460375"/>
          </a:xfrm>
          <a:prstGeom prst="rect">
            <a:avLst/>
          </a:prstGeom>
          <a:noFill/>
        </p:spPr>
        <p:txBody>
          <a:bodyPr wrap="square" rtlCol="0" anchor="t">
            <a:spAutoFit/>
          </a:bodyPr>
          <a:lstStyle/>
          <a:p>
            <a:pPr marL="285750" indent="-285750">
              <a:buFont typeface="Wingdings" panose="05000000000000000000" charset="0"/>
              <a:buChar char="Ø"/>
            </a:pPr>
            <a:r>
              <a:rPr lang="zh-CN" altLang="en-US" sz="2400" b="1" dirty="0"/>
              <a:t>SRCC</a:t>
            </a:r>
            <a:r>
              <a:rPr lang="zh-CN" altLang="en-US" b="1" dirty="0"/>
              <a:t> </a:t>
            </a:r>
            <a:r>
              <a:rPr lang="zh-CN" altLang="en-US" dirty="0"/>
              <a:t>(斯皮尔曼秩相关系数)</a:t>
            </a:r>
          </a:p>
        </p:txBody>
      </p:sp>
      <p:sp>
        <p:nvSpPr>
          <p:cNvPr id="6" name="内容占位符 4">
            <a:extLst>
              <a:ext uri="{FF2B5EF4-FFF2-40B4-BE49-F238E27FC236}">
                <a16:creationId xmlns:a16="http://schemas.microsoft.com/office/drawing/2014/main" id="{FC52E262-4CAF-7E8D-4F79-81C458D1219A}"/>
              </a:ext>
            </a:extLst>
          </p:cNvPr>
          <p:cNvSpPr>
            <a:spLocks noGrp="1"/>
          </p:cNvSpPr>
          <p:nvPr>
            <p:ph sz="quarter" idx="10"/>
          </p:nvPr>
        </p:nvSpPr>
        <p:spPr>
          <a:xfrm>
            <a:off x="658699" y="4186522"/>
            <a:ext cx="3511366" cy="574183"/>
          </a:xfrm>
        </p:spPr>
        <p:txBody>
          <a:bodyPr>
            <a:normAutofit/>
          </a:bodyPr>
          <a:lstStyle/>
          <a:p>
            <a:pPr marL="0" indent="0">
              <a:buNone/>
            </a:pPr>
            <a:r>
              <a:rPr lang="zh-CN" altLang="en-US" sz="2800" dirty="0"/>
              <a:t>评估指标</a:t>
            </a:r>
            <a:endParaRPr lang="en-US" altLang="zh-CN" sz="2800" dirty="0"/>
          </a:p>
        </p:txBody>
      </p:sp>
      <p:pic>
        <p:nvPicPr>
          <p:cNvPr id="4" name="图片 3">
            <a:extLst>
              <a:ext uri="{FF2B5EF4-FFF2-40B4-BE49-F238E27FC236}">
                <a16:creationId xmlns:a16="http://schemas.microsoft.com/office/drawing/2014/main" id="{B2C6099F-0852-07FE-3BD3-8319EC65C0DC}"/>
              </a:ext>
            </a:extLst>
          </p:cNvPr>
          <p:cNvPicPr>
            <a:picLocks noChangeAspect="1"/>
          </p:cNvPicPr>
          <p:nvPr/>
        </p:nvPicPr>
        <p:blipFill>
          <a:blip r:embed="rId3"/>
          <a:stretch>
            <a:fillRect/>
          </a:stretch>
        </p:blipFill>
        <p:spPr>
          <a:xfrm>
            <a:off x="6090007" y="4848238"/>
            <a:ext cx="2603500" cy="717550"/>
          </a:xfrm>
          <a:prstGeom prst="rect">
            <a:avLst/>
          </a:prstGeom>
        </p:spPr>
      </p:pic>
      <p:sp>
        <p:nvSpPr>
          <p:cNvPr id="8" name="文本框 7">
            <a:extLst>
              <a:ext uri="{FF2B5EF4-FFF2-40B4-BE49-F238E27FC236}">
                <a16:creationId xmlns:a16="http://schemas.microsoft.com/office/drawing/2014/main" id="{D89AE0BB-F65E-1BE4-2503-30F59A970230}"/>
              </a:ext>
            </a:extLst>
          </p:cNvPr>
          <p:cNvSpPr txBox="1"/>
          <p:nvPr/>
        </p:nvSpPr>
        <p:spPr>
          <a:xfrm>
            <a:off x="937573" y="5513733"/>
            <a:ext cx="7953375" cy="460375"/>
          </a:xfrm>
          <a:prstGeom prst="rect">
            <a:avLst/>
          </a:prstGeom>
          <a:noFill/>
        </p:spPr>
        <p:txBody>
          <a:bodyPr wrap="square" rtlCol="0" anchor="t">
            <a:spAutoFit/>
          </a:bodyPr>
          <a:lstStyle/>
          <a:p>
            <a:pPr marL="285750" indent="-285750">
              <a:buFont typeface="Wingdings" panose="05000000000000000000" charset="0"/>
              <a:buChar char="Ø"/>
            </a:pPr>
            <a:r>
              <a:rPr lang="zh-CN" altLang="en-US" sz="2400" b="1" dirty="0"/>
              <a:t>PLCC</a:t>
            </a:r>
            <a:r>
              <a:rPr lang="zh-CN" altLang="en-US" dirty="0"/>
              <a:t>（皮尔森线性相关系数）</a:t>
            </a:r>
          </a:p>
        </p:txBody>
      </p:sp>
      <p:pic>
        <p:nvPicPr>
          <p:cNvPr id="9" name="图片 8">
            <a:extLst>
              <a:ext uri="{FF2B5EF4-FFF2-40B4-BE49-F238E27FC236}">
                <a16:creationId xmlns:a16="http://schemas.microsoft.com/office/drawing/2014/main" id="{7E2BFD4F-D13C-A4F3-D93D-83034DE402A4}"/>
              </a:ext>
            </a:extLst>
          </p:cNvPr>
          <p:cNvPicPr>
            <a:picLocks noChangeAspect="1"/>
          </p:cNvPicPr>
          <p:nvPr/>
        </p:nvPicPr>
        <p:blipFill>
          <a:blip r:embed="rId4"/>
          <a:stretch>
            <a:fillRect/>
          </a:stretch>
        </p:blipFill>
        <p:spPr>
          <a:xfrm>
            <a:off x="5575657" y="5630721"/>
            <a:ext cx="3632200" cy="876300"/>
          </a:xfrm>
          <a:prstGeom prst="rect">
            <a:avLst/>
          </a:prstGeom>
        </p:spPr>
      </p:pic>
      <p:sp>
        <p:nvSpPr>
          <p:cNvPr id="13" name="内容占位符 4">
            <a:extLst>
              <a:ext uri="{FF2B5EF4-FFF2-40B4-BE49-F238E27FC236}">
                <a16:creationId xmlns:a16="http://schemas.microsoft.com/office/drawing/2014/main" id="{4A5BE342-403D-E5A8-7E64-A078B772D6CD}"/>
              </a:ext>
            </a:extLst>
          </p:cNvPr>
          <p:cNvSpPr txBox="1">
            <a:spLocks/>
          </p:cNvSpPr>
          <p:nvPr/>
        </p:nvSpPr>
        <p:spPr>
          <a:xfrm>
            <a:off x="658699" y="1795345"/>
            <a:ext cx="3511366" cy="57418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sz="2800" dirty="0"/>
              <a:t>数据集</a:t>
            </a:r>
            <a:endParaRPr lang="en-US" altLang="zh-CN" sz="2800" dirty="0"/>
          </a:p>
        </p:txBody>
      </p:sp>
      <p:sp>
        <p:nvSpPr>
          <p:cNvPr id="15" name="文本框 14">
            <a:extLst>
              <a:ext uri="{FF2B5EF4-FFF2-40B4-BE49-F238E27FC236}">
                <a16:creationId xmlns:a16="http://schemas.microsoft.com/office/drawing/2014/main" id="{5928F024-4679-048D-2B0F-3A093E2532C7}"/>
              </a:ext>
            </a:extLst>
          </p:cNvPr>
          <p:cNvSpPr txBox="1"/>
          <p:nvPr/>
        </p:nvSpPr>
        <p:spPr>
          <a:xfrm>
            <a:off x="937573" y="2477170"/>
            <a:ext cx="3769656" cy="460375"/>
          </a:xfrm>
          <a:prstGeom prst="rect">
            <a:avLst/>
          </a:prstGeom>
          <a:noFill/>
        </p:spPr>
        <p:txBody>
          <a:bodyPr wrap="square" rtlCol="0" anchor="t">
            <a:spAutoFit/>
          </a:bodyPr>
          <a:lstStyle/>
          <a:p>
            <a:pPr marL="285750" indent="-285750">
              <a:buFont typeface="Wingdings" panose="05000000000000000000" charset="0"/>
              <a:buChar char="Ø"/>
            </a:pPr>
            <a:r>
              <a:rPr lang="en-US" altLang="zh-CN" sz="2400" b="1" dirty="0"/>
              <a:t>AGIQA-3K</a:t>
            </a:r>
            <a:endParaRPr lang="zh-CN" altLang="en-US" dirty="0"/>
          </a:p>
        </p:txBody>
      </p:sp>
      <p:sp>
        <p:nvSpPr>
          <p:cNvPr id="17" name="文本框 16">
            <a:extLst>
              <a:ext uri="{FF2B5EF4-FFF2-40B4-BE49-F238E27FC236}">
                <a16:creationId xmlns:a16="http://schemas.microsoft.com/office/drawing/2014/main" id="{4FE5B8CF-8F4E-C662-BBA9-5A712C0DFE60}"/>
              </a:ext>
            </a:extLst>
          </p:cNvPr>
          <p:cNvSpPr txBox="1"/>
          <p:nvPr/>
        </p:nvSpPr>
        <p:spPr>
          <a:xfrm>
            <a:off x="937571" y="3083871"/>
            <a:ext cx="3589353" cy="460375"/>
          </a:xfrm>
          <a:prstGeom prst="rect">
            <a:avLst/>
          </a:prstGeom>
          <a:noFill/>
        </p:spPr>
        <p:txBody>
          <a:bodyPr wrap="square" rtlCol="0" anchor="t">
            <a:spAutoFit/>
          </a:bodyPr>
          <a:lstStyle/>
          <a:p>
            <a:pPr marL="285750" indent="-285750">
              <a:buFont typeface="Wingdings" panose="05000000000000000000" charset="0"/>
              <a:buChar char="Ø"/>
            </a:pPr>
            <a:r>
              <a:rPr lang="en-US" altLang="zh-CN" sz="2400" b="1" dirty="0"/>
              <a:t>AIGCIQA2023</a:t>
            </a:r>
            <a:endParaRPr lang="zh-CN" altLang="en-US" dirty="0"/>
          </a:p>
        </p:txBody>
      </p:sp>
      <p:sp>
        <p:nvSpPr>
          <p:cNvPr id="18" name="内容占位符 4">
            <a:extLst>
              <a:ext uri="{FF2B5EF4-FFF2-40B4-BE49-F238E27FC236}">
                <a16:creationId xmlns:a16="http://schemas.microsoft.com/office/drawing/2014/main" id="{DBF2E962-CC83-7311-FB32-6E469E7A9A4C}"/>
              </a:ext>
            </a:extLst>
          </p:cNvPr>
          <p:cNvSpPr txBox="1">
            <a:spLocks/>
          </p:cNvSpPr>
          <p:nvPr/>
        </p:nvSpPr>
        <p:spPr>
          <a:xfrm>
            <a:off x="6136513" y="1795345"/>
            <a:ext cx="3511366" cy="57418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sz="2800" dirty="0"/>
              <a:t>评价内容</a:t>
            </a:r>
            <a:endParaRPr lang="en-US" altLang="zh-CN" sz="2800" dirty="0"/>
          </a:p>
        </p:txBody>
      </p:sp>
      <p:sp>
        <p:nvSpPr>
          <p:cNvPr id="19" name="文本框 18">
            <a:extLst>
              <a:ext uri="{FF2B5EF4-FFF2-40B4-BE49-F238E27FC236}">
                <a16:creationId xmlns:a16="http://schemas.microsoft.com/office/drawing/2014/main" id="{5D472EA0-A191-E66E-E829-B2BC6C763BBF}"/>
              </a:ext>
            </a:extLst>
          </p:cNvPr>
          <p:cNvSpPr txBox="1"/>
          <p:nvPr/>
        </p:nvSpPr>
        <p:spPr>
          <a:xfrm>
            <a:off x="6488366" y="2477170"/>
            <a:ext cx="5192771" cy="461665"/>
          </a:xfrm>
          <a:prstGeom prst="rect">
            <a:avLst/>
          </a:prstGeom>
          <a:noFill/>
        </p:spPr>
        <p:txBody>
          <a:bodyPr wrap="square" rtlCol="0" anchor="t">
            <a:spAutoFit/>
          </a:bodyPr>
          <a:lstStyle/>
          <a:p>
            <a:pPr marL="285750" indent="-285750">
              <a:buFont typeface="Wingdings" panose="05000000000000000000" charset="0"/>
              <a:buChar char="Ø"/>
            </a:pPr>
            <a:r>
              <a:rPr lang="en-US" altLang="zh-CN" sz="2400" dirty="0">
                <a:solidFill>
                  <a:srgbClr val="000000">
                    <a:lumMod val="75000"/>
                    <a:lumOff val="25000"/>
                  </a:srgbClr>
                </a:solidFill>
                <a:latin typeface="Century Gothic" panose="020B0502020202020204" pitchFamily="34" charset="0"/>
              </a:rPr>
              <a:t>Perception,</a:t>
            </a:r>
            <a:r>
              <a:rPr lang="en-US" altLang="zh-CN" sz="2400" dirty="0">
                <a:solidFill>
                  <a:schemeClr val="tx1">
                    <a:lumMod val="75000"/>
                    <a:lumOff val="25000"/>
                  </a:schemeClr>
                </a:solidFill>
                <a:latin typeface="Century Gothic" panose="020B0502020202020204" pitchFamily="34" charset="0"/>
              </a:rPr>
              <a:t>  Alignment</a:t>
            </a:r>
            <a:r>
              <a:rPr lang="zh-CN" altLang="en-US" sz="2400" dirty="0">
                <a:solidFill>
                  <a:srgbClr val="000000">
                    <a:lumMod val="75000"/>
                    <a:lumOff val="25000"/>
                  </a:srgbClr>
                </a:solidFill>
                <a:latin typeface="Century Gothic" panose="020B0502020202020204" pitchFamily="34" charset="0"/>
              </a:rPr>
              <a:t> </a:t>
            </a:r>
            <a:endParaRPr lang="zh-CN" altLang="en-US" dirty="0"/>
          </a:p>
        </p:txBody>
      </p:sp>
      <p:sp>
        <p:nvSpPr>
          <p:cNvPr id="20" name="文本框 19">
            <a:extLst>
              <a:ext uri="{FF2B5EF4-FFF2-40B4-BE49-F238E27FC236}">
                <a16:creationId xmlns:a16="http://schemas.microsoft.com/office/drawing/2014/main" id="{580390D3-A7BE-A935-D14C-0EEBBAA07E05}"/>
              </a:ext>
            </a:extLst>
          </p:cNvPr>
          <p:cNvSpPr txBox="1"/>
          <p:nvPr/>
        </p:nvSpPr>
        <p:spPr>
          <a:xfrm>
            <a:off x="6488365" y="3083871"/>
            <a:ext cx="5128379" cy="461665"/>
          </a:xfrm>
          <a:prstGeom prst="rect">
            <a:avLst/>
          </a:prstGeom>
          <a:noFill/>
        </p:spPr>
        <p:txBody>
          <a:bodyPr wrap="square" rtlCol="0" anchor="t">
            <a:spAutoFit/>
          </a:bodyPr>
          <a:lstStyle/>
          <a:p>
            <a:pPr marL="285750" indent="-285750">
              <a:buFont typeface="Wingdings" panose="05000000000000000000" charset="0"/>
              <a:buChar char="Ø"/>
            </a:pPr>
            <a:r>
              <a:rPr lang="en-US" altLang="zh-CN" sz="2400" dirty="0">
                <a:solidFill>
                  <a:srgbClr val="000000">
                    <a:lumMod val="75000"/>
                    <a:lumOff val="25000"/>
                  </a:srgbClr>
                </a:solidFill>
                <a:latin typeface="Century Gothic" panose="020B0502020202020204" pitchFamily="34" charset="0"/>
              </a:rPr>
              <a:t>Quality,  Correspondence</a:t>
            </a:r>
            <a:endParaRPr lang="zh-CN" altLang="en-US" dirty="0"/>
          </a:p>
        </p:txBody>
      </p:sp>
    </p:spTree>
    <p:extLst>
      <p:ext uri="{BB962C8B-B14F-4D97-AF65-F5344CB8AC3E}">
        <p14:creationId xmlns:p14="http://schemas.microsoft.com/office/powerpoint/2010/main" val="704259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2639986" y="1801963"/>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332484" y="22096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580173" y="1773148"/>
            <a:ext cx="4387392" cy="461665"/>
          </a:xfrm>
          <a:prstGeom prst="rect">
            <a:avLst/>
          </a:prstGeom>
          <a:noFill/>
        </p:spPr>
        <p:txBody>
          <a:bodyPr wrap="square" rtlCol="0">
            <a:spAutoFit/>
          </a:bodyPr>
          <a:lstStyle/>
          <a:p>
            <a:r>
              <a:rPr lang="zh-CN" altLang="en-US" sz="2400" dirty="0"/>
              <a:t>背景</a:t>
            </a:r>
          </a:p>
        </p:txBody>
      </p:sp>
      <p:grpSp>
        <p:nvGrpSpPr>
          <p:cNvPr id="12" name="组合 11"/>
          <p:cNvGrpSpPr/>
          <p:nvPr/>
        </p:nvGrpSpPr>
        <p:grpSpPr>
          <a:xfrm>
            <a:off x="2639986" y="269666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2</a:t>
              </a:r>
              <a:endParaRPr lang="zh-CN" altLang="en-US" b="1" dirty="0">
                <a:solidFill>
                  <a:schemeClr val="bg2"/>
                </a:solidFill>
                <a:latin typeface="微软雅黑" panose="020B0503020204020204" pitchFamily="34" charset="-122"/>
                <a:ea typeface="微软雅黑" panose="020B0503020204020204" pitchFamily="34" charset="-122"/>
              </a:endParaRPr>
            </a:p>
          </p:txBody>
        </p:sp>
      </p:grpSp>
      <p:cxnSp>
        <p:nvCxnSpPr>
          <p:cNvPr id="15" name="直接连接符 14"/>
          <p:cNvCxnSpPr>
            <a:cxnSpLocks/>
            <a:stCxn id="13" idx="6"/>
          </p:cNvCxnSpPr>
          <p:nvPr/>
        </p:nvCxnSpPr>
        <p:spPr>
          <a:xfrm>
            <a:off x="3332484" y="31043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580172" y="2667848"/>
            <a:ext cx="5484318" cy="461665"/>
          </a:xfrm>
          <a:prstGeom prst="rect">
            <a:avLst/>
          </a:prstGeom>
          <a:noFill/>
        </p:spPr>
        <p:txBody>
          <a:bodyPr wrap="square" rtlCol="0">
            <a:spAutoFit/>
          </a:bodyPr>
          <a:lstStyle/>
          <a:p>
            <a:r>
              <a:rPr lang="zh-CN" altLang="en-US" sz="2400" dirty="0"/>
              <a:t>数据集</a:t>
            </a:r>
          </a:p>
        </p:txBody>
      </p:sp>
      <p:grpSp>
        <p:nvGrpSpPr>
          <p:cNvPr id="6" name="组合 5">
            <a:extLst>
              <a:ext uri="{FF2B5EF4-FFF2-40B4-BE49-F238E27FC236}">
                <a16:creationId xmlns:a16="http://schemas.microsoft.com/office/drawing/2014/main" id="{B1C9E044-1322-CC90-7881-A3EE4E09D78C}"/>
              </a:ext>
            </a:extLst>
          </p:cNvPr>
          <p:cNvGrpSpPr/>
          <p:nvPr/>
        </p:nvGrpSpPr>
        <p:grpSpPr>
          <a:xfrm>
            <a:off x="2639986" y="3576653"/>
            <a:ext cx="843427" cy="443226"/>
            <a:chOff x="666810" y="2586037"/>
            <a:chExt cx="468000" cy="245937"/>
          </a:xfrm>
        </p:grpSpPr>
        <p:sp>
          <p:nvSpPr>
            <p:cNvPr id="8" name="Freeform 10">
              <a:extLst>
                <a:ext uri="{FF2B5EF4-FFF2-40B4-BE49-F238E27FC236}">
                  <a16:creationId xmlns:a16="http://schemas.microsoft.com/office/drawing/2014/main" id="{821B512A-FC86-0B84-5E1D-85A48CDAB9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9" name="文本框 8">
              <a:extLst>
                <a:ext uri="{FF2B5EF4-FFF2-40B4-BE49-F238E27FC236}">
                  <a16:creationId xmlns:a16="http://schemas.microsoft.com/office/drawing/2014/main" id="{C5C7DF14-8E2C-9855-B506-F8D386DC5371}"/>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3</a:t>
              </a:r>
              <a:endParaRPr lang="zh-CN" altLang="en-US" b="1" dirty="0">
                <a:solidFill>
                  <a:schemeClr val="bg2"/>
                </a:solidFill>
                <a:latin typeface="微软雅黑" panose="020B0503020204020204" pitchFamily="34" charset="-122"/>
                <a:ea typeface="微软雅黑" panose="020B0503020204020204" pitchFamily="34" charset="-122"/>
              </a:endParaRPr>
            </a:p>
          </p:txBody>
        </p:sp>
      </p:grpSp>
      <p:cxnSp>
        <p:nvCxnSpPr>
          <p:cNvPr id="10" name="直接连接符 9">
            <a:extLst>
              <a:ext uri="{FF2B5EF4-FFF2-40B4-BE49-F238E27FC236}">
                <a16:creationId xmlns:a16="http://schemas.microsoft.com/office/drawing/2014/main" id="{CA0BF28B-75B4-9C45-E655-12E0C7D06CB6}"/>
              </a:ext>
            </a:extLst>
          </p:cNvPr>
          <p:cNvCxnSpPr>
            <a:cxnSpLocks/>
            <a:stCxn id="8" idx="6"/>
          </p:cNvCxnSpPr>
          <p:nvPr/>
        </p:nvCxnSpPr>
        <p:spPr>
          <a:xfrm>
            <a:off x="3332484" y="398431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3203C34-0F51-2021-7793-527C3C680413}"/>
              </a:ext>
            </a:extLst>
          </p:cNvPr>
          <p:cNvSpPr txBox="1"/>
          <p:nvPr/>
        </p:nvSpPr>
        <p:spPr>
          <a:xfrm>
            <a:off x="3580172" y="3547838"/>
            <a:ext cx="5484318" cy="461665"/>
          </a:xfrm>
          <a:prstGeom prst="rect">
            <a:avLst/>
          </a:prstGeom>
          <a:noFill/>
        </p:spPr>
        <p:txBody>
          <a:bodyPr wrap="square" rtlCol="0">
            <a:spAutoFit/>
          </a:bodyPr>
          <a:lstStyle/>
          <a:p>
            <a:r>
              <a:rPr lang="en-US" altLang="zh-CN" sz="2400" dirty="0"/>
              <a:t>AIGC</a:t>
            </a:r>
            <a:r>
              <a:rPr lang="zh-CN" altLang="en-US" sz="2400" dirty="0"/>
              <a:t>质量评价</a:t>
            </a:r>
          </a:p>
        </p:txBody>
      </p:sp>
    </p:spTree>
    <p:extLst>
      <p:ext uri="{BB962C8B-B14F-4D97-AF65-F5344CB8AC3E}">
        <p14:creationId xmlns:p14="http://schemas.microsoft.com/office/powerpoint/2010/main" val="2696025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Assignment1 Requirements</a:t>
            </a:r>
            <a:endParaRPr lang="zh-CN" altLang="en-US" dirty="0"/>
          </a:p>
        </p:txBody>
      </p:sp>
      <p:sp>
        <p:nvSpPr>
          <p:cNvPr id="4" name="Rectangle 3">
            <a:extLst>
              <a:ext uri="{FF2B5EF4-FFF2-40B4-BE49-F238E27FC236}">
                <a16:creationId xmlns:a16="http://schemas.microsoft.com/office/drawing/2014/main" id="{57CF6D70-AE91-44BE-B681-EF8567FC99AC}"/>
              </a:ext>
            </a:extLst>
          </p:cNvPr>
          <p:cNvSpPr/>
          <p:nvPr/>
        </p:nvSpPr>
        <p:spPr>
          <a:xfrm>
            <a:off x="681762" y="1627117"/>
            <a:ext cx="10882165" cy="4770537"/>
          </a:xfrm>
          <a:prstGeom prst="rect">
            <a:avLst/>
          </a:prstGeom>
        </p:spPr>
        <p:txBody>
          <a:bodyPr wrap="square">
            <a:spAutoFit/>
          </a:bodyPr>
          <a:lstStyle/>
          <a:p>
            <a:pPr marL="342900" indent="-342900" algn="just">
              <a:buFont typeface="+mj-lt"/>
              <a:buAutoNum type="arabicPeriod"/>
            </a:pPr>
            <a:r>
              <a:rPr lang="en-US" sz="1600" kern="100" dirty="0">
                <a:ea typeface="宋体" panose="02010600030101010101" pitchFamily="2" charset="-122"/>
                <a:cs typeface="Times New Roman" panose="02020603050405020304" pitchFamily="18" charset="0"/>
              </a:rPr>
              <a:t>Design a </a:t>
            </a:r>
            <a:r>
              <a:rPr lang="en-US" altLang="zh-CN" sz="1600" dirty="0">
                <a:latin typeface="Century Gothic" panose="020B0502020202020204" pitchFamily="34" charset="0"/>
              </a:rPr>
              <a:t>IQA </a:t>
            </a:r>
            <a:r>
              <a:rPr lang="en-US" sz="1600" b="1" kern="100" dirty="0">
                <a:ea typeface="宋体" panose="02010600030101010101" pitchFamily="2" charset="-122"/>
                <a:cs typeface="Times New Roman" panose="02020603050405020304" pitchFamily="18" charset="0"/>
              </a:rPr>
              <a:t>model </a:t>
            </a:r>
            <a:r>
              <a:rPr lang="en-US" altLang="zh-CN" sz="1600" kern="100" dirty="0">
                <a:ea typeface="宋体" panose="02010600030101010101" pitchFamily="2" charset="-122"/>
                <a:cs typeface="Times New Roman" panose="02020603050405020304" pitchFamily="18" charset="0"/>
              </a:rPr>
              <a:t>on the two datasets</a:t>
            </a:r>
            <a:r>
              <a:rPr lang="en-US" sz="1600" i="1" kern="100" dirty="0">
                <a:ea typeface="宋体" panose="02010600030101010101" pitchFamily="2" charset="-122"/>
                <a:cs typeface="Times New Roman" panose="02020603050405020304" pitchFamily="18" charset="0"/>
              </a:rPr>
              <a:t>.</a:t>
            </a:r>
          </a:p>
          <a:p>
            <a:pPr marL="342900" indent="-342900" algn="just">
              <a:buFont typeface="+mj-lt"/>
              <a:buAutoNum type="arabicPeriod"/>
            </a:pPr>
            <a:endParaRPr lang="en-US" sz="1600" i="1" kern="100" dirty="0">
              <a:ea typeface="宋体" panose="02010600030101010101" pitchFamily="2" charset="-122"/>
              <a:cs typeface="Times New Roman" panose="02020603050405020304" pitchFamily="18" charset="0"/>
            </a:endParaRPr>
          </a:p>
          <a:p>
            <a:pPr marL="342900" indent="-342900" algn="just">
              <a:buFont typeface="+mj-lt"/>
              <a:buAutoNum type="arabicPeriod"/>
            </a:pPr>
            <a:r>
              <a:rPr lang="en-US" altLang="zh-CN" sz="1600" kern="100" dirty="0">
                <a:ea typeface="宋体" panose="02010600030101010101" pitchFamily="2" charset="-122"/>
                <a:cs typeface="Times New Roman" panose="02020603050405020304" pitchFamily="18" charset="0"/>
              </a:rPr>
              <a:t>Validate the proposed model on the test dataset (SRCC, PLCC)</a:t>
            </a:r>
            <a:endParaRPr lang="en-US" sz="1600" kern="100" dirty="0">
              <a:ea typeface="宋体" panose="02010600030101010101" pitchFamily="2" charset="-122"/>
              <a:cs typeface="Times New Roman" panose="02020603050405020304" pitchFamily="18" charset="0"/>
            </a:endParaRPr>
          </a:p>
          <a:p>
            <a:pPr marL="342900" indent="-342900" algn="just">
              <a:buFont typeface="+mj-lt"/>
              <a:buAutoNum type="arabicPeriod"/>
            </a:pPr>
            <a:endParaRPr lang="en-US" sz="1600" kern="100" dirty="0">
              <a:ea typeface="宋体" panose="02010600030101010101" pitchFamily="2" charset="-122"/>
              <a:cs typeface="Times New Roman" panose="02020603050405020304" pitchFamily="18" charset="0"/>
            </a:endParaRPr>
          </a:p>
          <a:p>
            <a:pPr marL="342900" indent="-342900" algn="just">
              <a:buFont typeface="+mj-lt"/>
              <a:buAutoNum type="arabicPeriod"/>
            </a:pPr>
            <a:r>
              <a:rPr lang="en-US" altLang="zh-CN" sz="1600" b="1" kern="100" dirty="0">
                <a:ea typeface="宋体" panose="02010600030101010101" pitchFamily="2" charset="-122"/>
                <a:cs typeface="Times New Roman" panose="02020603050405020304" pitchFamily="18" charset="0"/>
              </a:rPr>
              <a:t>Write a report</a:t>
            </a:r>
            <a:r>
              <a:rPr lang="en-US" altLang="zh-CN" sz="1600" kern="100" dirty="0">
                <a:ea typeface="宋体" panose="02010600030101010101" pitchFamily="2" charset="-122"/>
                <a:cs typeface="Times New Roman" panose="02020603050405020304" pitchFamily="18" charset="0"/>
              </a:rPr>
              <a:t> in IEEE Journal format. The report should include title, abstract, the implementation details of your models, the experimental setup and the experimental results, and some analyses, etc.</a:t>
            </a:r>
            <a:endParaRPr lang="en-US" sz="1600" kern="100" dirty="0">
              <a:ea typeface="宋体" panose="02010600030101010101" pitchFamily="2" charset="-122"/>
              <a:cs typeface="Times New Roman" panose="02020603050405020304" pitchFamily="18" charset="0"/>
            </a:endParaRPr>
          </a:p>
          <a:p>
            <a:pPr marL="342900" indent="-342900" algn="just">
              <a:buFont typeface="+mj-lt"/>
              <a:buAutoNum type="arabicPeriod"/>
            </a:pPr>
            <a:endParaRPr lang="en-US" sz="1600" kern="100" dirty="0">
              <a:ea typeface="宋体" panose="02010600030101010101" pitchFamily="2" charset="-122"/>
              <a:cs typeface="Times New Roman" panose="02020603050405020304" pitchFamily="18" charset="0"/>
            </a:endParaRPr>
          </a:p>
          <a:p>
            <a:pPr algn="just"/>
            <a:r>
              <a:rPr lang="en-US" sz="1600" kern="100" dirty="0">
                <a:ea typeface="宋体" panose="02010600030101010101" pitchFamily="2" charset="-122"/>
                <a:cs typeface="Times New Roman" panose="02020603050405020304" pitchFamily="18" charset="0"/>
              </a:rPr>
              <a:t>Links for the dataset :</a:t>
            </a:r>
          </a:p>
          <a:p>
            <a:pPr marL="342900" indent="-342900">
              <a:buAutoNum type="arabicPeriod"/>
            </a:pPr>
            <a:r>
              <a:rPr lang="en-US" sz="1600" dirty="0"/>
              <a:t>Li, </a:t>
            </a:r>
            <a:r>
              <a:rPr lang="en-US" sz="1600" dirty="0" err="1"/>
              <a:t>Chunyi</a:t>
            </a:r>
            <a:r>
              <a:rPr lang="en-US" sz="1600" dirty="0"/>
              <a:t>, et al. "AGIQA-3K: An Open Database for AI-Generated Image Quality Assessment." </a:t>
            </a:r>
            <a:r>
              <a:rPr lang="en-US" sz="1600" dirty="0" err="1"/>
              <a:t>arXiv</a:t>
            </a:r>
            <a:r>
              <a:rPr lang="en-US" sz="1600" dirty="0"/>
              <a:t> preprint arXiv:2306.04717 (2023).</a:t>
            </a:r>
          </a:p>
          <a:p>
            <a:r>
              <a:rPr lang="en-US" sz="1600" dirty="0"/>
              <a:t>      </a:t>
            </a:r>
            <a:r>
              <a:rPr lang="en-US" sz="1600" dirty="0">
                <a:hlinkClick r:id="rId2">
                  <a:extLst>
                    <a:ext uri="{A12FA001-AC4F-418D-AE19-62706E023703}">
                      <ahyp:hlinkClr xmlns:ahyp="http://schemas.microsoft.com/office/drawing/2018/hyperlinkcolor" val="tx"/>
                    </a:ext>
                  </a:extLst>
                </a:hlinkClick>
              </a:rPr>
              <a:t>https://github.com/lcysyzxdxc/AGIQA-3k-Database</a:t>
            </a:r>
            <a:endParaRPr lang="en-US" sz="1600" dirty="0"/>
          </a:p>
          <a:p>
            <a:pPr marL="342900" indent="-342900">
              <a:buFont typeface="+mj-lt"/>
              <a:buAutoNum type="arabicPeriod" startAt="2"/>
            </a:pPr>
            <a:r>
              <a:rPr lang="en-US" altLang="zh-CN" sz="1600" dirty="0"/>
              <a:t>Wang, </a:t>
            </a:r>
            <a:r>
              <a:rPr lang="en-US" altLang="zh-CN" sz="1600" dirty="0" err="1"/>
              <a:t>Jiarui</a:t>
            </a:r>
            <a:r>
              <a:rPr lang="en-US" altLang="zh-CN" sz="1600" dirty="0"/>
              <a:t>, et al. "AIGCIQA2023: A Large-scale Image Quality Assessment Database for AI Generated Images: from the Perspectives of Quality, Authenticity and Correspondence." </a:t>
            </a:r>
            <a:r>
              <a:rPr lang="en-US" altLang="zh-CN" sz="1600" dirty="0" err="1"/>
              <a:t>arXiv</a:t>
            </a:r>
            <a:r>
              <a:rPr lang="en-US" altLang="zh-CN" sz="1600" dirty="0"/>
              <a:t> preprint arXiv:2307.00211 (2023).</a:t>
            </a:r>
          </a:p>
          <a:p>
            <a:r>
              <a:rPr lang="en-US" sz="1600" kern="100" dirty="0">
                <a:ea typeface="宋体" panose="02010600030101010101" pitchFamily="2" charset="-122"/>
                <a:cs typeface="Times New Roman" panose="02020603050405020304" pitchFamily="18" charset="0"/>
              </a:rPr>
              <a:t>      </a:t>
            </a:r>
            <a:r>
              <a:rPr lang="en-US" sz="1600" dirty="0">
                <a:hlinkClick r:id="rId3">
                  <a:extLst>
                    <a:ext uri="{A12FA001-AC4F-418D-AE19-62706E023703}">
                      <ahyp:hlinkClr xmlns:ahyp="http://schemas.microsoft.com/office/drawing/2018/hyperlinkcolor" val="tx"/>
                    </a:ext>
                  </a:extLst>
                </a:hlinkClick>
              </a:rPr>
              <a:t>https://github.com/wangjiarui153/AIGCIQA2023</a:t>
            </a:r>
            <a:endParaRPr lang="en-US" sz="1600" dirty="0"/>
          </a:p>
          <a:p>
            <a:endParaRPr lang="en-US" sz="1600" kern="100" dirty="0">
              <a:ea typeface="宋体" panose="02010600030101010101" pitchFamily="2" charset="-122"/>
              <a:cs typeface="Times New Roman" panose="02020603050405020304" pitchFamily="18" charset="0"/>
            </a:endParaRPr>
          </a:p>
          <a:p>
            <a:r>
              <a:rPr lang="en-US" altLang="zh-CN" sz="1600" b="1" kern="100" dirty="0">
                <a:ea typeface="宋体" panose="02010600030101010101" pitchFamily="2" charset="-122"/>
                <a:cs typeface="Times New Roman" panose="02020603050405020304" pitchFamily="18" charset="0"/>
              </a:rPr>
              <a:t>Deadline:</a:t>
            </a:r>
            <a:r>
              <a:rPr lang="zh-CN" altLang="en-US" sz="1600" b="1" kern="100" dirty="0">
                <a:ea typeface="宋体" panose="02010600030101010101" pitchFamily="2" charset="-122"/>
                <a:cs typeface="Times New Roman" panose="02020603050405020304" pitchFamily="18" charset="0"/>
              </a:rPr>
              <a:t> </a:t>
            </a:r>
            <a:r>
              <a:rPr lang="en-US" altLang="zh-CN" sz="1600" b="1" kern="100" dirty="0">
                <a:ea typeface="宋体" panose="02010600030101010101" pitchFamily="2" charset="-122"/>
                <a:cs typeface="Times New Roman" panose="02020603050405020304" pitchFamily="18" charset="0"/>
              </a:rPr>
              <a:t>4 weeks (before 11.20)</a:t>
            </a:r>
            <a:endParaRPr lang="en-US" sz="1600" b="1" kern="100" dirty="0">
              <a:ea typeface="宋体" panose="02010600030101010101" pitchFamily="2" charset="-122"/>
              <a:cs typeface="Times New Roman" panose="02020603050405020304" pitchFamily="18" charset="0"/>
            </a:endParaRPr>
          </a:p>
          <a:p>
            <a:endParaRPr lang="en-US" sz="1600" kern="100" dirty="0">
              <a:ea typeface="宋体" panose="02010600030101010101" pitchFamily="2" charset="-122"/>
              <a:cs typeface="Times New Roman" panose="02020603050405020304" pitchFamily="18" charset="0"/>
            </a:endParaRPr>
          </a:p>
          <a:p>
            <a:pPr algn="just"/>
            <a:r>
              <a:rPr lang="en-US" sz="1600" b="1" dirty="0"/>
              <a:t>Finally, you should send the report, the model (including the readme file), and the results on the test dataset to </a:t>
            </a:r>
            <a:r>
              <a:rPr lang="en-US" sz="1600" b="1" u="sng" dirty="0"/>
              <a:t>hanjinliang@sjtu.edu.cn</a:t>
            </a:r>
            <a:r>
              <a:rPr lang="en-US" sz="1600" b="1" dirty="0"/>
              <a:t>. The email title should be written as: </a:t>
            </a:r>
            <a:r>
              <a:rPr lang="en-US" sz="1600" b="1" u="sng" dirty="0"/>
              <a:t>Assignment1 + Name + </a:t>
            </a:r>
            <a:r>
              <a:rPr lang="en-US" sz="1600" b="1" u="sng" dirty="0" err="1"/>
              <a:t>StudentNumber</a:t>
            </a:r>
            <a:endParaRPr lang="en-US" sz="1600" b="1" u="sng" dirty="0"/>
          </a:p>
        </p:txBody>
      </p:sp>
    </p:spTree>
    <p:extLst>
      <p:ext uri="{BB962C8B-B14F-4D97-AF65-F5344CB8AC3E}">
        <p14:creationId xmlns:p14="http://schemas.microsoft.com/office/powerpoint/2010/main" val="4108187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24005" y="3449963"/>
            <a:ext cx="9143999" cy="926932"/>
          </a:xfrm>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 Generated Content (AIGC)</a:t>
            </a:r>
            <a:endParaRPr lang="zh-CN" altLang="en-US" dirty="0"/>
          </a:p>
        </p:txBody>
      </p:sp>
      <p:sp>
        <p:nvSpPr>
          <p:cNvPr id="6" name="内容占位符 4">
            <a:extLst>
              <a:ext uri="{FF2B5EF4-FFF2-40B4-BE49-F238E27FC236}">
                <a16:creationId xmlns:a16="http://schemas.microsoft.com/office/drawing/2014/main" id="{C7A6A1D6-11C0-9555-853F-B69FEC24C12B}"/>
              </a:ext>
            </a:extLst>
          </p:cNvPr>
          <p:cNvSpPr>
            <a:spLocks noGrp="1"/>
          </p:cNvSpPr>
          <p:nvPr>
            <p:ph sz="quarter" idx="10"/>
          </p:nvPr>
        </p:nvSpPr>
        <p:spPr>
          <a:xfrm>
            <a:off x="658699" y="1685678"/>
            <a:ext cx="11162884" cy="4921498"/>
          </a:xfrm>
        </p:spPr>
        <p:txBody>
          <a:bodyPr>
            <a:normAutofit/>
          </a:bodyPr>
          <a:lstStyle/>
          <a:p>
            <a:r>
              <a:rPr lang="en-US" altLang="zh-CN" sz="2400" dirty="0"/>
              <a:t>AI</a:t>
            </a:r>
            <a:r>
              <a:rPr lang="zh-CN" altLang="en-US" sz="2400" dirty="0"/>
              <a:t>生成内容是指由人工智能技术生成各类内容，包括文本、图像、音频或视频等。</a:t>
            </a:r>
            <a:endParaRPr lang="en-US" altLang="zh-CN" sz="2400" dirty="0"/>
          </a:p>
          <a:p>
            <a:r>
              <a:rPr lang="en-US" altLang="zh-CN" sz="2400" dirty="0"/>
              <a:t>AIGC</a:t>
            </a:r>
            <a:r>
              <a:rPr lang="zh-CN" altLang="en-US" sz="2400" dirty="0"/>
              <a:t>图像（</a:t>
            </a:r>
            <a:r>
              <a:rPr lang="en-US" altLang="zh-CN" sz="2400" dirty="0"/>
              <a:t>Text-to-Image Generation </a:t>
            </a:r>
            <a:r>
              <a:rPr lang="zh-CN" altLang="en-US" sz="2400" dirty="0"/>
              <a:t>）</a:t>
            </a:r>
          </a:p>
          <a:p>
            <a:pPr lvl="1"/>
            <a:r>
              <a:rPr lang="zh-CN" altLang="en-US" dirty="0">
                <a:latin typeface="+mn-ea"/>
              </a:rPr>
              <a:t>基于生成对抗网络（</a:t>
            </a:r>
            <a:r>
              <a:rPr lang="en-US" altLang="zh-CN" dirty="0">
                <a:latin typeface="+mn-ea"/>
              </a:rPr>
              <a:t>GAN</a:t>
            </a:r>
            <a:r>
              <a:rPr lang="zh-CN" altLang="en-US" dirty="0">
                <a:latin typeface="+mn-ea"/>
              </a:rPr>
              <a:t>）</a:t>
            </a:r>
            <a:endParaRPr lang="en-US" altLang="zh-CN" dirty="0">
              <a:latin typeface="+mn-ea"/>
            </a:endParaRPr>
          </a:p>
          <a:p>
            <a:pPr lvl="1"/>
            <a:r>
              <a:rPr lang="zh-CN" altLang="en-US" dirty="0">
                <a:latin typeface="+mn-ea"/>
              </a:rPr>
              <a:t>基于自回归的模型</a:t>
            </a:r>
            <a:r>
              <a:rPr lang="en-US" altLang="zh-CN" dirty="0">
                <a:latin typeface="+mn-ea"/>
              </a:rPr>
              <a:t>  (</a:t>
            </a:r>
            <a:r>
              <a:rPr lang="en-US" altLang="zh-CN" dirty="0">
                <a:solidFill>
                  <a:schemeClr val="tx1">
                    <a:lumMod val="75000"/>
                    <a:lumOff val="25000"/>
                  </a:schemeClr>
                </a:solidFill>
                <a:latin typeface="Century Gothic" panose="020B0502020202020204" pitchFamily="34" charset="0"/>
              </a:rPr>
              <a:t>Auto-Regression</a:t>
            </a:r>
            <a:r>
              <a:rPr lang="en-US" altLang="zh-CN" dirty="0">
                <a:latin typeface="+mn-ea"/>
              </a:rPr>
              <a:t>)</a:t>
            </a:r>
          </a:p>
          <a:p>
            <a:pPr lvl="1"/>
            <a:r>
              <a:rPr lang="zh-CN" altLang="en-US" dirty="0">
                <a:latin typeface="+mn-ea"/>
              </a:rPr>
              <a:t>基于扩散的模型 （</a:t>
            </a:r>
            <a:r>
              <a:rPr lang="en-US" altLang="zh-CN" dirty="0">
                <a:latin typeface="+mn-ea"/>
              </a:rPr>
              <a:t>Diffusion</a:t>
            </a:r>
            <a:r>
              <a:rPr lang="zh-CN" altLang="en-US" dirty="0">
                <a:latin typeface="+mn-ea"/>
              </a:rPr>
              <a:t>）</a:t>
            </a:r>
            <a:endParaRPr lang="en-US" altLang="zh-CN" dirty="0">
              <a:latin typeface="+mn-ea"/>
            </a:endParaRPr>
          </a:p>
        </p:txBody>
      </p:sp>
      <p:pic>
        <p:nvPicPr>
          <p:cNvPr id="13" name="图片 12">
            <a:extLst>
              <a:ext uri="{FF2B5EF4-FFF2-40B4-BE49-F238E27FC236}">
                <a16:creationId xmlns:a16="http://schemas.microsoft.com/office/drawing/2014/main" id="{4565E280-0990-0801-7497-19801B4A0EB5}"/>
              </a:ext>
            </a:extLst>
          </p:cNvPr>
          <p:cNvPicPr>
            <a:picLocks noChangeAspect="1"/>
          </p:cNvPicPr>
          <p:nvPr/>
        </p:nvPicPr>
        <p:blipFill>
          <a:blip r:embed="rId3"/>
          <a:stretch>
            <a:fillRect/>
          </a:stretch>
        </p:blipFill>
        <p:spPr>
          <a:xfrm>
            <a:off x="1667744" y="4146427"/>
            <a:ext cx="9144793" cy="1859441"/>
          </a:xfrm>
          <a:prstGeom prst="rect">
            <a:avLst/>
          </a:prstGeom>
        </p:spPr>
      </p:pic>
    </p:spTree>
    <p:extLst>
      <p:ext uri="{BB962C8B-B14F-4D97-AF65-F5344CB8AC3E}">
        <p14:creationId xmlns:p14="http://schemas.microsoft.com/office/powerpoint/2010/main" val="74503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 Generated Content (AIGC)</a:t>
            </a:r>
            <a:endParaRPr lang="zh-CN" altLang="en-US" dirty="0"/>
          </a:p>
        </p:txBody>
      </p:sp>
      <p:sp>
        <p:nvSpPr>
          <p:cNvPr id="6" name="内容占位符 4">
            <a:extLst>
              <a:ext uri="{FF2B5EF4-FFF2-40B4-BE49-F238E27FC236}">
                <a16:creationId xmlns:a16="http://schemas.microsoft.com/office/drawing/2014/main" id="{C7A6A1D6-11C0-9555-853F-B69FEC24C12B}"/>
              </a:ext>
            </a:extLst>
          </p:cNvPr>
          <p:cNvSpPr>
            <a:spLocks noGrp="1"/>
          </p:cNvSpPr>
          <p:nvPr>
            <p:ph sz="quarter" idx="10"/>
          </p:nvPr>
        </p:nvSpPr>
        <p:spPr>
          <a:xfrm>
            <a:off x="658699" y="1685678"/>
            <a:ext cx="11162884" cy="4921498"/>
          </a:xfrm>
        </p:spPr>
        <p:txBody>
          <a:bodyPr>
            <a:normAutofit/>
          </a:bodyPr>
          <a:lstStyle/>
          <a:p>
            <a:r>
              <a:rPr lang="en-US" altLang="zh-CN" sz="2400" dirty="0"/>
              <a:t>AIGC</a:t>
            </a:r>
            <a:r>
              <a:rPr lang="zh-CN" altLang="en-US" sz="2400" dirty="0"/>
              <a:t>图像存在巨大差异</a:t>
            </a:r>
          </a:p>
        </p:txBody>
      </p:sp>
      <p:sp>
        <p:nvSpPr>
          <p:cNvPr id="5" name="文本框 4">
            <a:extLst>
              <a:ext uri="{FF2B5EF4-FFF2-40B4-BE49-F238E27FC236}">
                <a16:creationId xmlns:a16="http://schemas.microsoft.com/office/drawing/2014/main" id="{00C413E3-7533-7E1D-023E-865E8ADE31DD}"/>
              </a:ext>
            </a:extLst>
          </p:cNvPr>
          <p:cNvSpPr txBox="1"/>
          <p:nvPr/>
        </p:nvSpPr>
        <p:spPr>
          <a:xfrm>
            <a:off x="611793" y="2527277"/>
            <a:ext cx="6094926" cy="369332"/>
          </a:xfrm>
          <a:prstGeom prst="rect">
            <a:avLst/>
          </a:prstGeom>
          <a:noFill/>
        </p:spPr>
        <p:txBody>
          <a:bodyPr wrap="square">
            <a:spAutoFit/>
          </a:bodyPr>
          <a:lstStyle/>
          <a:p>
            <a:pPr lvl="1"/>
            <a:r>
              <a:rPr lang="zh-CN" altLang="en-US" dirty="0">
                <a:latin typeface="+mn-ea"/>
              </a:rPr>
              <a:t>（</a:t>
            </a:r>
            <a:r>
              <a:rPr lang="en-US" altLang="zh-CN" dirty="0">
                <a:latin typeface="+mn-ea"/>
              </a:rPr>
              <a:t>GAN</a:t>
            </a:r>
            <a:r>
              <a:rPr lang="zh-CN" altLang="en-US" dirty="0">
                <a:latin typeface="+mn-ea"/>
              </a:rPr>
              <a:t>）</a:t>
            </a:r>
            <a:endParaRPr lang="en-US" altLang="zh-CN" dirty="0">
              <a:latin typeface="+mn-ea"/>
            </a:endParaRPr>
          </a:p>
        </p:txBody>
      </p:sp>
      <p:sp>
        <p:nvSpPr>
          <p:cNvPr id="8" name="文本框 7">
            <a:extLst>
              <a:ext uri="{FF2B5EF4-FFF2-40B4-BE49-F238E27FC236}">
                <a16:creationId xmlns:a16="http://schemas.microsoft.com/office/drawing/2014/main" id="{0C4EC1E3-EA38-DFCC-9C26-240F1C396703}"/>
              </a:ext>
            </a:extLst>
          </p:cNvPr>
          <p:cNvSpPr txBox="1"/>
          <p:nvPr/>
        </p:nvSpPr>
        <p:spPr>
          <a:xfrm>
            <a:off x="-444137" y="3172223"/>
            <a:ext cx="6191794" cy="369332"/>
          </a:xfrm>
          <a:prstGeom prst="rect">
            <a:avLst/>
          </a:prstGeom>
          <a:noFill/>
        </p:spPr>
        <p:txBody>
          <a:bodyPr wrap="square">
            <a:spAutoFit/>
          </a:bodyPr>
          <a:lstStyle/>
          <a:p>
            <a:pPr lvl="1"/>
            <a:r>
              <a:rPr lang="en-US" altLang="zh-CN" dirty="0">
                <a:latin typeface="+mn-ea"/>
              </a:rPr>
              <a:t>(</a:t>
            </a:r>
            <a:r>
              <a:rPr lang="en-US" altLang="zh-CN" dirty="0">
                <a:solidFill>
                  <a:schemeClr val="tx1">
                    <a:lumMod val="75000"/>
                    <a:lumOff val="25000"/>
                  </a:schemeClr>
                </a:solidFill>
                <a:latin typeface="Century Gothic" panose="020B0502020202020204" pitchFamily="34" charset="0"/>
              </a:rPr>
              <a:t>Auto-Regression</a:t>
            </a:r>
            <a:r>
              <a:rPr lang="en-US" altLang="zh-CN" dirty="0">
                <a:latin typeface="+mn-ea"/>
              </a:rPr>
              <a:t>)</a:t>
            </a:r>
          </a:p>
        </p:txBody>
      </p:sp>
      <p:sp>
        <p:nvSpPr>
          <p:cNvPr id="10" name="文本框 9">
            <a:extLst>
              <a:ext uri="{FF2B5EF4-FFF2-40B4-BE49-F238E27FC236}">
                <a16:creationId xmlns:a16="http://schemas.microsoft.com/office/drawing/2014/main" id="{C5C04D64-18F7-B8B4-C5E4-91CE4D8414A6}"/>
              </a:ext>
            </a:extLst>
          </p:cNvPr>
          <p:cNvSpPr txBox="1"/>
          <p:nvPr/>
        </p:nvSpPr>
        <p:spPr>
          <a:xfrm>
            <a:off x="770616" y="4520367"/>
            <a:ext cx="6319156" cy="369332"/>
          </a:xfrm>
          <a:prstGeom prst="rect">
            <a:avLst/>
          </a:prstGeom>
          <a:noFill/>
        </p:spPr>
        <p:txBody>
          <a:bodyPr wrap="square">
            <a:spAutoFit/>
          </a:bodyPr>
          <a:lstStyle/>
          <a:p>
            <a:r>
              <a:rPr lang="zh-CN" altLang="en-US" dirty="0">
                <a:latin typeface="+mn-ea"/>
              </a:rPr>
              <a:t>（</a:t>
            </a:r>
            <a:r>
              <a:rPr lang="en-US" altLang="zh-CN" dirty="0">
                <a:latin typeface="+mn-ea"/>
              </a:rPr>
              <a:t>Diffusion</a:t>
            </a:r>
            <a:r>
              <a:rPr lang="zh-CN" altLang="en-US" dirty="0">
                <a:latin typeface="+mn-ea"/>
              </a:rPr>
              <a:t>）</a:t>
            </a:r>
            <a:endParaRPr lang="zh-CN" altLang="en-US" dirty="0"/>
          </a:p>
        </p:txBody>
      </p:sp>
      <p:pic>
        <p:nvPicPr>
          <p:cNvPr id="11" name="图片 10">
            <a:extLst>
              <a:ext uri="{FF2B5EF4-FFF2-40B4-BE49-F238E27FC236}">
                <a16:creationId xmlns:a16="http://schemas.microsoft.com/office/drawing/2014/main" id="{531B0533-2F3A-A001-AAB5-9A997BC978E5}"/>
              </a:ext>
            </a:extLst>
          </p:cNvPr>
          <p:cNvPicPr>
            <a:picLocks noChangeAspect="1"/>
          </p:cNvPicPr>
          <p:nvPr/>
        </p:nvPicPr>
        <p:blipFill>
          <a:blip r:embed="rId3"/>
          <a:stretch>
            <a:fillRect/>
          </a:stretch>
        </p:blipFill>
        <p:spPr>
          <a:xfrm>
            <a:off x="2078425" y="2430842"/>
            <a:ext cx="10022693" cy="4005419"/>
          </a:xfrm>
          <a:prstGeom prst="rect">
            <a:avLst/>
          </a:prstGeom>
        </p:spPr>
      </p:pic>
    </p:spTree>
    <p:extLst>
      <p:ext uri="{BB962C8B-B14F-4D97-AF65-F5344CB8AC3E}">
        <p14:creationId xmlns:p14="http://schemas.microsoft.com/office/powerpoint/2010/main" val="142095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 Generated Content (AIGC)</a:t>
            </a:r>
            <a:endParaRPr lang="zh-CN" altLang="en-US" dirty="0"/>
          </a:p>
        </p:txBody>
      </p:sp>
      <p:sp>
        <p:nvSpPr>
          <p:cNvPr id="6" name="内容占位符 4">
            <a:extLst>
              <a:ext uri="{FF2B5EF4-FFF2-40B4-BE49-F238E27FC236}">
                <a16:creationId xmlns:a16="http://schemas.microsoft.com/office/drawing/2014/main" id="{C7A6A1D6-11C0-9555-853F-B69FEC24C12B}"/>
              </a:ext>
            </a:extLst>
          </p:cNvPr>
          <p:cNvSpPr>
            <a:spLocks noGrp="1"/>
          </p:cNvSpPr>
          <p:nvPr>
            <p:ph sz="quarter" idx="10"/>
          </p:nvPr>
        </p:nvSpPr>
        <p:spPr>
          <a:xfrm>
            <a:off x="658699" y="1685678"/>
            <a:ext cx="11162884" cy="4921498"/>
          </a:xfrm>
        </p:spPr>
        <p:txBody>
          <a:bodyPr>
            <a:normAutofit/>
          </a:bodyPr>
          <a:lstStyle/>
          <a:p>
            <a:r>
              <a:rPr lang="en-US" altLang="zh-CN" sz="2400" dirty="0"/>
              <a:t>AIGC</a:t>
            </a:r>
            <a:r>
              <a:rPr lang="zh-CN" altLang="en-US" sz="2400" dirty="0"/>
              <a:t>图存在巨大差异</a:t>
            </a:r>
          </a:p>
        </p:txBody>
      </p:sp>
      <p:sp>
        <p:nvSpPr>
          <p:cNvPr id="18" name="文本框 17">
            <a:extLst>
              <a:ext uri="{FF2B5EF4-FFF2-40B4-BE49-F238E27FC236}">
                <a16:creationId xmlns:a16="http://schemas.microsoft.com/office/drawing/2014/main" id="{F92BC866-88E9-6292-EB37-0C787484BE10}"/>
              </a:ext>
            </a:extLst>
          </p:cNvPr>
          <p:cNvSpPr txBox="1"/>
          <p:nvPr/>
        </p:nvSpPr>
        <p:spPr>
          <a:xfrm>
            <a:off x="611793" y="2317115"/>
            <a:ext cx="6094926" cy="463397"/>
          </a:xfrm>
          <a:prstGeom prst="rect">
            <a:avLst/>
          </a:prstGeom>
          <a:noFill/>
        </p:spPr>
        <p:txBody>
          <a:bodyPr wrap="square">
            <a:spAutoFit/>
          </a:bodyPr>
          <a:lstStyle/>
          <a:p>
            <a:pPr marL="685794" lvl="1" indent="-228594" defTabSz="914377">
              <a:lnSpc>
                <a:spcPct val="150000"/>
              </a:lnSpc>
              <a:spcBef>
                <a:spcPts val="1000"/>
              </a:spcBef>
              <a:buClr>
                <a:schemeClr val="accent1"/>
              </a:buClr>
              <a:buSzPct val="100000"/>
              <a:buFont typeface="Calibri" panose="020F0502020204030204" pitchFamily="34" charset="0"/>
              <a:buChar char="▪"/>
            </a:pPr>
            <a:r>
              <a:rPr lang="en-US" altLang="zh-CN" sz="1800" dirty="0">
                <a:solidFill>
                  <a:schemeClr val="tx1">
                    <a:lumMod val="75000"/>
                    <a:lumOff val="25000"/>
                  </a:schemeClr>
                </a:solidFill>
                <a:latin typeface="Century Gothic" panose="020B0502020202020204" pitchFamily="34" charset="0"/>
              </a:rPr>
              <a:t>Example</a:t>
            </a:r>
            <a:r>
              <a:rPr lang="zh-CN" altLang="en-US" sz="1800" dirty="0">
                <a:solidFill>
                  <a:schemeClr val="tx1">
                    <a:lumMod val="75000"/>
                    <a:lumOff val="25000"/>
                  </a:schemeClr>
                </a:solidFill>
                <a:latin typeface="Century Gothic" panose="020B0502020202020204" pitchFamily="34" charset="0"/>
              </a:rPr>
              <a:t>：</a:t>
            </a:r>
            <a:r>
              <a:rPr lang="en-US" altLang="zh-CN" sz="1800" dirty="0">
                <a:solidFill>
                  <a:schemeClr val="tx1">
                    <a:lumMod val="75000"/>
                    <a:lumOff val="25000"/>
                  </a:schemeClr>
                </a:solidFill>
                <a:latin typeface="Century Gothic" panose="020B0502020202020204" pitchFamily="34" charset="0"/>
              </a:rPr>
              <a:t> a tray of sushi</a:t>
            </a:r>
          </a:p>
        </p:txBody>
      </p:sp>
      <p:sp>
        <p:nvSpPr>
          <p:cNvPr id="33" name="文本框 32">
            <a:extLst>
              <a:ext uri="{FF2B5EF4-FFF2-40B4-BE49-F238E27FC236}">
                <a16:creationId xmlns:a16="http://schemas.microsoft.com/office/drawing/2014/main" id="{9A4A686F-60F5-105D-AEF0-FF058C59BD08}"/>
              </a:ext>
            </a:extLst>
          </p:cNvPr>
          <p:cNvSpPr txBox="1"/>
          <p:nvPr/>
        </p:nvSpPr>
        <p:spPr>
          <a:xfrm>
            <a:off x="1143179" y="5380498"/>
            <a:ext cx="6094926" cy="369332"/>
          </a:xfrm>
          <a:prstGeom prst="rect">
            <a:avLst/>
          </a:prstGeom>
          <a:noFill/>
        </p:spPr>
        <p:txBody>
          <a:bodyPr wrap="square">
            <a:spAutoFit/>
          </a:bodyPr>
          <a:lstStyle/>
          <a:p>
            <a:r>
              <a:rPr lang="en-US" altLang="zh-CN" dirty="0" err="1"/>
              <a:t>AttnGAN</a:t>
            </a:r>
            <a:endParaRPr lang="zh-CN" altLang="en-US" dirty="0"/>
          </a:p>
        </p:txBody>
      </p:sp>
      <p:sp>
        <p:nvSpPr>
          <p:cNvPr id="35" name="文本框 34">
            <a:extLst>
              <a:ext uri="{FF2B5EF4-FFF2-40B4-BE49-F238E27FC236}">
                <a16:creationId xmlns:a16="http://schemas.microsoft.com/office/drawing/2014/main" id="{CB82D50F-E56D-410B-0B83-07A355F60FAF}"/>
              </a:ext>
            </a:extLst>
          </p:cNvPr>
          <p:cNvSpPr txBox="1"/>
          <p:nvPr/>
        </p:nvSpPr>
        <p:spPr>
          <a:xfrm>
            <a:off x="3408578" y="5371545"/>
            <a:ext cx="6094926" cy="369332"/>
          </a:xfrm>
          <a:prstGeom prst="rect">
            <a:avLst/>
          </a:prstGeom>
          <a:noFill/>
        </p:spPr>
        <p:txBody>
          <a:bodyPr wrap="square">
            <a:spAutoFit/>
          </a:bodyPr>
          <a:lstStyle/>
          <a:p>
            <a:r>
              <a:rPr lang="zh-CN" altLang="en-US" dirty="0"/>
              <a:t>DALLE2</a:t>
            </a:r>
          </a:p>
        </p:txBody>
      </p:sp>
      <p:sp>
        <p:nvSpPr>
          <p:cNvPr id="37" name="文本框 36">
            <a:extLst>
              <a:ext uri="{FF2B5EF4-FFF2-40B4-BE49-F238E27FC236}">
                <a16:creationId xmlns:a16="http://schemas.microsoft.com/office/drawing/2014/main" id="{F787FEE7-D76E-AF2C-CBFC-C199C3BD238C}"/>
              </a:ext>
            </a:extLst>
          </p:cNvPr>
          <p:cNvSpPr txBox="1"/>
          <p:nvPr/>
        </p:nvSpPr>
        <p:spPr>
          <a:xfrm>
            <a:off x="5673977" y="5353638"/>
            <a:ext cx="6094926" cy="369332"/>
          </a:xfrm>
          <a:prstGeom prst="rect">
            <a:avLst/>
          </a:prstGeom>
          <a:noFill/>
        </p:spPr>
        <p:txBody>
          <a:bodyPr wrap="square">
            <a:spAutoFit/>
          </a:bodyPr>
          <a:lstStyle/>
          <a:p>
            <a:r>
              <a:rPr lang="en-US" altLang="zh-CN" dirty="0"/>
              <a:t>GLIDE</a:t>
            </a:r>
            <a:endParaRPr lang="zh-CN" altLang="en-US" dirty="0"/>
          </a:p>
        </p:txBody>
      </p:sp>
      <p:sp>
        <p:nvSpPr>
          <p:cNvPr id="39" name="文本框 38">
            <a:extLst>
              <a:ext uri="{FF2B5EF4-FFF2-40B4-BE49-F238E27FC236}">
                <a16:creationId xmlns:a16="http://schemas.microsoft.com/office/drawing/2014/main" id="{F3F55855-58DB-9714-2964-21E8AFD045EB}"/>
              </a:ext>
            </a:extLst>
          </p:cNvPr>
          <p:cNvSpPr txBox="1"/>
          <p:nvPr/>
        </p:nvSpPr>
        <p:spPr>
          <a:xfrm>
            <a:off x="7615081" y="5335731"/>
            <a:ext cx="6094926" cy="369332"/>
          </a:xfrm>
          <a:prstGeom prst="rect">
            <a:avLst/>
          </a:prstGeom>
          <a:noFill/>
        </p:spPr>
        <p:txBody>
          <a:bodyPr wrap="square">
            <a:spAutoFit/>
          </a:bodyPr>
          <a:lstStyle/>
          <a:p>
            <a:r>
              <a:rPr lang="en-US" altLang="zh-CN" dirty="0" err="1"/>
              <a:t>Midjourney</a:t>
            </a:r>
            <a:r>
              <a:rPr lang="en-US" altLang="zh-CN" dirty="0"/>
              <a:t> </a:t>
            </a:r>
            <a:endParaRPr lang="zh-CN" altLang="en-US" dirty="0"/>
          </a:p>
        </p:txBody>
      </p:sp>
      <p:sp>
        <p:nvSpPr>
          <p:cNvPr id="40" name="文本框 39">
            <a:extLst>
              <a:ext uri="{FF2B5EF4-FFF2-40B4-BE49-F238E27FC236}">
                <a16:creationId xmlns:a16="http://schemas.microsoft.com/office/drawing/2014/main" id="{F2C850D3-07B5-AD4F-4B97-9F9358F4EAFC}"/>
              </a:ext>
            </a:extLst>
          </p:cNvPr>
          <p:cNvSpPr txBox="1"/>
          <p:nvPr/>
        </p:nvSpPr>
        <p:spPr>
          <a:xfrm>
            <a:off x="9718332" y="5335731"/>
            <a:ext cx="6094926" cy="369332"/>
          </a:xfrm>
          <a:prstGeom prst="rect">
            <a:avLst/>
          </a:prstGeom>
          <a:noFill/>
        </p:spPr>
        <p:txBody>
          <a:bodyPr wrap="square">
            <a:spAutoFit/>
          </a:bodyPr>
          <a:lstStyle/>
          <a:p>
            <a:r>
              <a:rPr lang="en-US" altLang="zh-CN" dirty="0"/>
              <a:t>Stable Diffusion</a:t>
            </a:r>
            <a:endParaRPr lang="zh-CN" altLang="en-US" dirty="0"/>
          </a:p>
        </p:txBody>
      </p:sp>
      <p:pic>
        <p:nvPicPr>
          <p:cNvPr id="48" name="图片 47">
            <a:extLst>
              <a:ext uri="{FF2B5EF4-FFF2-40B4-BE49-F238E27FC236}">
                <a16:creationId xmlns:a16="http://schemas.microsoft.com/office/drawing/2014/main" id="{9F3CA06D-306B-3AC7-E5A0-DFB6ABEFB525}"/>
              </a:ext>
            </a:extLst>
          </p:cNvPr>
          <p:cNvPicPr>
            <a:picLocks noChangeAspect="1"/>
          </p:cNvPicPr>
          <p:nvPr/>
        </p:nvPicPr>
        <p:blipFill>
          <a:blip r:embed="rId3"/>
          <a:stretch>
            <a:fillRect/>
          </a:stretch>
        </p:blipFill>
        <p:spPr>
          <a:xfrm>
            <a:off x="612172" y="3163440"/>
            <a:ext cx="10967655" cy="2121592"/>
          </a:xfrm>
          <a:prstGeom prst="rect">
            <a:avLst/>
          </a:prstGeom>
        </p:spPr>
      </p:pic>
    </p:spTree>
    <p:extLst>
      <p:ext uri="{BB962C8B-B14F-4D97-AF65-F5344CB8AC3E}">
        <p14:creationId xmlns:p14="http://schemas.microsoft.com/office/powerpoint/2010/main" val="1640949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 Generated Content (AIGC)</a:t>
            </a:r>
            <a:endParaRPr lang="zh-CN" altLang="en-US" dirty="0"/>
          </a:p>
        </p:txBody>
      </p:sp>
      <p:sp>
        <p:nvSpPr>
          <p:cNvPr id="6" name="内容占位符 4">
            <a:extLst>
              <a:ext uri="{FF2B5EF4-FFF2-40B4-BE49-F238E27FC236}">
                <a16:creationId xmlns:a16="http://schemas.microsoft.com/office/drawing/2014/main" id="{C7A6A1D6-11C0-9555-853F-B69FEC24C12B}"/>
              </a:ext>
            </a:extLst>
          </p:cNvPr>
          <p:cNvSpPr>
            <a:spLocks noGrp="1"/>
          </p:cNvSpPr>
          <p:nvPr>
            <p:ph sz="quarter" idx="10"/>
          </p:nvPr>
        </p:nvSpPr>
        <p:spPr>
          <a:xfrm>
            <a:off x="658699" y="1685678"/>
            <a:ext cx="11162884" cy="4921498"/>
          </a:xfrm>
        </p:spPr>
        <p:txBody>
          <a:bodyPr>
            <a:normAutofit/>
          </a:bodyPr>
          <a:lstStyle/>
          <a:p>
            <a:r>
              <a:rPr lang="zh-CN" altLang="en-US" sz="2400" dirty="0"/>
              <a:t>这些差异体现在许多方面，主要包括图像质量、真实程度、图文一致等</a:t>
            </a:r>
          </a:p>
        </p:txBody>
      </p:sp>
      <p:sp>
        <p:nvSpPr>
          <p:cNvPr id="9" name="文本框 8">
            <a:extLst>
              <a:ext uri="{FF2B5EF4-FFF2-40B4-BE49-F238E27FC236}">
                <a16:creationId xmlns:a16="http://schemas.microsoft.com/office/drawing/2014/main" id="{6C128778-B571-137D-EDEE-59DFC9D5EAB1}"/>
              </a:ext>
            </a:extLst>
          </p:cNvPr>
          <p:cNvSpPr txBox="1"/>
          <p:nvPr/>
        </p:nvSpPr>
        <p:spPr>
          <a:xfrm>
            <a:off x="1785334" y="2391578"/>
            <a:ext cx="1279837" cy="369332"/>
          </a:xfrm>
          <a:prstGeom prst="rect">
            <a:avLst/>
          </a:prstGeom>
          <a:noFill/>
        </p:spPr>
        <p:txBody>
          <a:bodyPr wrap="square">
            <a:spAutoFit/>
          </a:bodyPr>
          <a:lstStyle/>
          <a:p>
            <a:r>
              <a:rPr lang="zh-CN" altLang="en-US" sz="1800" dirty="0"/>
              <a:t>图像质量</a:t>
            </a:r>
            <a:endParaRPr lang="zh-CN" altLang="en-US" dirty="0"/>
          </a:p>
        </p:txBody>
      </p:sp>
      <p:sp>
        <p:nvSpPr>
          <p:cNvPr id="10" name="文本框 9">
            <a:extLst>
              <a:ext uri="{FF2B5EF4-FFF2-40B4-BE49-F238E27FC236}">
                <a16:creationId xmlns:a16="http://schemas.microsoft.com/office/drawing/2014/main" id="{CB08D4E8-EA2C-5735-B09F-1CED9CE36781}"/>
              </a:ext>
            </a:extLst>
          </p:cNvPr>
          <p:cNvSpPr txBox="1"/>
          <p:nvPr/>
        </p:nvSpPr>
        <p:spPr>
          <a:xfrm>
            <a:off x="5292680" y="2391578"/>
            <a:ext cx="1279837" cy="369332"/>
          </a:xfrm>
          <a:prstGeom prst="rect">
            <a:avLst/>
          </a:prstGeom>
          <a:noFill/>
        </p:spPr>
        <p:txBody>
          <a:bodyPr wrap="square">
            <a:spAutoFit/>
          </a:bodyPr>
          <a:lstStyle/>
          <a:p>
            <a:r>
              <a:rPr lang="zh-CN" altLang="en-US" sz="1800" dirty="0"/>
              <a:t>真实程度</a:t>
            </a:r>
            <a:endParaRPr lang="zh-CN" altLang="en-US" dirty="0"/>
          </a:p>
        </p:txBody>
      </p:sp>
      <p:sp>
        <p:nvSpPr>
          <p:cNvPr id="11" name="文本框 10">
            <a:extLst>
              <a:ext uri="{FF2B5EF4-FFF2-40B4-BE49-F238E27FC236}">
                <a16:creationId xmlns:a16="http://schemas.microsoft.com/office/drawing/2014/main" id="{C4150AFD-188C-3105-CF33-44C4F111907C}"/>
              </a:ext>
            </a:extLst>
          </p:cNvPr>
          <p:cNvSpPr txBox="1"/>
          <p:nvPr/>
        </p:nvSpPr>
        <p:spPr>
          <a:xfrm>
            <a:off x="8873007" y="2391578"/>
            <a:ext cx="1279837" cy="369332"/>
          </a:xfrm>
          <a:prstGeom prst="rect">
            <a:avLst/>
          </a:prstGeom>
          <a:noFill/>
        </p:spPr>
        <p:txBody>
          <a:bodyPr wrap="square">
            <a:spAutoFit/>
          </a:bodyPr>
          <a:lstStyle/>
          <a:p>
            <a:r>
              <a:rPr lang="zh-CN" altLang="en-US" sz="1800" dirty="0"/>
              <a:t>图文一致</a:t>
            </a:r>
            <a:endParaRPr lang="zh-CN" altLang="en-US" dirty="0"/>
          </a:p>
        </p:txBody>
      </p:sp>
      <p:sp>
        <p:nvSpPr>
          <p:cNvPr id="26" name="文本框 25">
            <a:extLst>
              <a:ext uri="{FF2B5EF4-FFF2-40B4-BE49-F238E27FC236}">
                <a16:creationId xmlns:a16="http://schemas.microsoft.com/office/drawing/2014/main" id="{2D6E1EA5-10E4-B2C2-677D-B1EB312024A9}"/>
              </a:ext>
            </a:extLst>
          </p:cNvPr>
          <p:cNvSpPr txBox="1"/>
          <p:nvPr/>
        </p:nvSpPr>
        <p:spPr>
          <a:xfrm>
            <a:off x="7945434" y="6230179"/>
            <a:ext cx="2992728" cy="369332"/>
          </a:xfrm>
          <a:prstGeom prst="rect">
            <a:avLst/>
          </a:prstGeom>
          <a:noFill/>
        </p:spPr>
        <p:txBody>
          <a:bodyPr wrap="square">
            <a:spAutoFit/>
          </a:bodyPr>
          <a:lstStyle/>
          <a:p>
            <a:r>
              <a:rPr lang="zh-CN" altLang="en-US" sz="1800" b="1" dirty="0"/>
              <a:t>“three children on a couch”</a:t>
            </a:r>
          </a:p>
        </p:txBody>
      </p:sp>
      <p:pic>
        <p:nvPicPr>
          <p:cNvPr id="27" name="图片 26">
            <a:extLst>
              <a:ext uri="{FF2B5EF4-FFF2-40B4-BE49-F238E27FC236}">
                <a16:creationId xmlns:a16="http://schemas.microsoft.com/office/drawing/2014/main" id="{47A611E7-B52C-1220-323D-9A5B24BF0116}"/>
              </a:ext>
            </a:extLst>
          </p:cNvPr>
          <p:cNvPicPr>
            <a:picLocks noChangeAspect="1"/>
          </p:cNvPicPr>
          <p:nvPr/>
        </p:nvPicPr>
        <p:blipFill>
          <a:blip r:embed="rId3"/>
          <a:stretch>
            <a:fillRect/>
          </a:stretch>
        </p:blipFill>
        <p:spPr>
          <a:xfrm>
            <a:off x="729211" y="2747517"/>
            <a:ext cx="10406774" cy="3414056"/>
          </a:xfrm>
          <a:prstGeom prst="rect">
            <a:avLst/>
          </a:prstGeom>
        </p:spPr>
      </p:pic>
    </p:spTree>
    <p:extLst>
      <p:ext uri="{BB962C8B-B14F-4D97-AF65-F5344CB8AC3E}">
        <p14:creationId xmlns:p14="http://schemas.microsoft.com/office/powerpoint/2010/main" val="1839257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a:t>
            </a:r>
            <a:r>
              <a:rPr lang="zh-CN" altLang="en-US" dirty="0"/>
              <a:t>图像评价</a:t>
            </a:r>
          </a:p>
        </p:txBody>
      </p:sp>
      <p:sp>
        <p:nvSpPr>
          <p:cNvPr id="6" name="内容占位符 4">
            <a:extLst>
              <a:ext uri="{FF2B5EF4-FFF2-40B4-BE49-F238E27FC236}">
                <a16:creationId xmlns:a16="http://schemas.microsoft.com/office/drawing/2014/main" id="{C7A6A1D6-11C0-9555-853F-B69FEC24C12B}"/>
              </a:ext>
            </a:extLst>
          </p:cNvPr>
          <p:cNvSpPr>
            <a:spLocks noGrp="1"/>
          </p:cNvSpPr>
          <p:nvPr>
            <p:ph sz="quarter" idx="10"/>
          </p:nvPr>
        </p:nvSpPr>
        <p:spPr>
          <a:xfrm>
            <a:off x="658699" y="1685678"/>
            <a:ext cx="11162884" cy="4921498"/>
          </a:xfrm>
        </p:spPr>
        <p:txBody>
          <a:bodyPr>
            <a:normAutofit/>
          </a:bodyPr>
          <a:lstStyle/>
          <a:p>
            <a:r>
              <a:rPr lang="zh-CN" altLang="en-US" sz="2400" dirty="0"/>
              <a:t>生成图像评价指标</a:t>
            </a:r>
            <a:endParaRPr lang="en-US" altLang="zh-CN" sz="2400" dirty="0"/>
          </a:p>
          <a:p>
            <a:pPr lvl="1"/>
            <a:r>
              <a:rPr lang="en-US" altLang="zh-CN" sz="2000" b="1" dirty="0">
                <a:latin typeface="+mn-ea"/>
              </a:rPr>
              <a:t>Inception Score</a:t>
            </a:r>
            <a:r>
              <a:rPr lang="zh-CN" altLang="en-US" sz="2000" b="1" dirty="0">
                <a:latin typeface="+mn-ea"/>
              </a:rPr>
              <a:t>（</a:t>
            </a:r>
            <a:r>
              <a:rPr lang="en-US" altLang="zh-CN" sz="2000" b="1" dirty="0">
                <a:latin typeface="+mn-ea"/>
              </a:rPr>
              <a:t>IS</a:t>
            </a:r>
            <a:r>
              <a:rPr lang="zh-CN" altLang="en-US" sz="2000" b="1" dirty="0">
                <a:latin typeface="+mn-ea"/>
              </a:rPr>
              <a:t>）</a:t>
            </a:r>
            <a:r>
              <a:rPr lang="zh-CN" altLang="en-US" sz="2000" dirty="0">
                <a:latin typeface="+mn-ea"/>
              </a:rPr>
              <a:t>。评估生成图像的质量和多样性。</a:t>
            </a:r>
            <a:endParaRPr lang="en-US" altLang="zh-CN" sz="2000" dirty="0">
              <a:latin typeface="+mn-ea"/>
            </a:endParaRPr>
          </a:p>
          <a:p>
            <a:pPr lvl="2"/>
            <a:r>
              <a:rPr lang="zh-CN" altLang="en-US" sz="1800" dirty="0">
                <a:solidFill>
                  <a:srgbClr val="121212"/>
                </a:solidFill>
                <a:latin typeface="-apple-system"/>
              </a:rPr>
              <a:t>就质量而言，</a:t>
            </a:r>
            <a:r>
              <a:rPr lang="zh-CN" altLang="en-US" sz="1800" dirty="0">
                <a:latin typeface="+mn-ea"/>
              </a:rPr>
              <a:t>使用</a:t>
            </a:r>
            <a:r>
              <a:rPr lang="en-US" altLang="zh-CN" sz="1800" dirty="0">
                <a:latin typeface="+mn-ea"/>
              </a:rPr>
              <a:t>Inception</a:t>
            </a:r>
            <a:r>
              <a:rPr lang="zh-CN" altLang="en-US" sz="1800" dirty="0">
                <a:latin typeface="+mn-ea"/>
              </a:rPr>
              <a:t>网络对生成的图像进行分类，正确分类结果集中，代表图像质量高。</a:t>
            </a:r>
            <a:endParaRPr lang="en-US" altLang="zh-CN" sz="1800" dirty="0">
              <a:latin typeface="+mn-ea"/>
            </a:endParaRPr>
          </a:p>
          <a:p>
            <a:pPr lvl="2"/>
            <a:r>
              <a:rPr lang="zh-CN" altLang="en-US" sz="1800" dirty="0">
                <a:latin typeface="+mn-ea"/>
              </a:rPr>
              <a:t>就多样性而言，将生成的所有图像分类为不同的标签时，多样性就越大。</a:t>
            </a:r>
            <a:endParaRPr lang="en-US" altLang="zh-CN" sz="1800" dirty="0">
              <a:latin typeface="+mn-ea"/>
            </a:endParaRPr>
          </a:p>
          <a:p>
            <a:pPr lvl="2"/>
            <a:r>
              <a:rPr lang="zh-CN" altLang="en-US" sz="1800" dirty="0">
                <a:latin typeface="+mn-ea"/>
              </a:rPr>
              <a:t>综合考虑，生成图像的质量分布越大，多样性分布越小，得分越高。</a:t>
            </a:r>
            <a:endParaRPr lang="en-US" altLang="zh-CN" sz="1800" dirty="0">
              <a:latin typeface="+mn-ea"/>
            </a:endParaRPr>
          </a:p>
          <a:p>
            <a:pPr lvl="1"/>
            <a:r>
              <a:rPr lang="en-US" altLang="zh-CN" sz="2000" b="1" dirty="0" err="1">
                <a:latin typeface="+mn-ea"/>
              </a:rPr>
              <a:t>Frechet</a:t>
            </a:r>
            <a:r>
              <a:rPr lang="en-US" altLang="zh-CN" sz="2000" b="1" dirty="0">
                <a:latin typeface="+mn-ea"/>
              </a:rPr>
              <a:t> Inception Distance</a:t>
            </a:r>
            <a:r>
              <a:rPr lang="zh-CN" altLang="en-US" sz="2000" b="1" dirty="0">
                <a:latin typeface="+mn-ea"/>
              </a:rPr>
              <a:t>（</a:t>
            </a:r>
            <a:r>
              <a:rPr lang="en-US" altLang="zh-CN" sz="2000" b="1" dirty="0">
                <a:latin typeface="+mn-ea"/>
              </a:rPr>
              <a:t>FID</a:t>
            </a:r>
            <a:r>
              <a:rPr lang="zh-CN" altLang="en-US" sz="2000" b="1" dirty="0">
                <a:latin typeface="+mn-ea"/>
              </a:rPr>
              <a:t>）</a:t>
            </a:r>
            <a:r>
              <a:rPr lang="zh-CN" altLang="en-US" sz="2000" dirty="0">
                <a:latin typeface="+mn-ea"/>
              </a:rPr>
              <a:t>。最常用的定量评价指标，使用</a:t>
            </a:r>
            <a:r>
              <a:rPr lang="en-US" altLang="zh-CN" sz="2000" dirty="0">
                <a:latin typeface="+mn-ea"/>
              </a:rPr>
              <a:t>Inception</a:t>
            </a:r>
            <a:r>
              <a:rPr lang="zh-CN" altLang="en-US" sz="2000" dirty="0">
                <a:latin typeface="+mn-ea"/>
              </a:rPr>
              <a:t>网络将生成图像集合和真实图像集合转换为保留图像高维信息的特征向量。计算特征向量分布的均值和协方差矩阵，通过测量概率分布之间相似程度来评估生成图像与真实图像的相似程度。</a:t>
            </a:r>
            <a:endParaRPr lang="en-US" altLang="zh-CN" sz="2000" dirty="0">
              <a:latin typeface="+mn-ea"/>
            </a:endParaRPr>
          </a:p>
          <a:p>
            <a:pPr lvl="1"/>
            <a:r>
              <a:rPr lang="en-US" altLang="zh-CN" sz="2000" b="1" dirty="0">
                <a:latin typeface="+mn-ea"/>
              </a:rPr>
              <a:t>CLIP Score</a:t>
            </a:r>
            <a:r>
              <a:rPr lang="zh-CN" altLang="en-US" sz="2000" b="1" dirty="0">
                <a:latin typeface="+mn-ea"/>
              </a:rPr>
              <a:t>。</a:t>
            </a:r>
            <a:r>
              <a:rPr lang="zh-CN" altLang="en-US" sz="2000" dirty="0">
                <a:latin typeface="+mn-ea"/>
              </a:rPr>
              <a:t>将自然语言和图像对分别转换为特征向量，然后计算它们之间的余弦相似度。当</a:t>
            </a:r>
            <a:r>
              <a:rPr lang="en-US" altLang="zh-CN" sz="2000" dirty="0">
                <a:latin typeface="+mn-ea"/>
              </a:rPr>
              <a:t>CLIP Score</a:t>
            </a:r>
            <a:r>
              <a:rPr lang="zh-CN" altLang="en-US" sz="2000" dirty="0">
                <a:latin typeface="+mn-ea"/>
              </a:rPr>
              <a:t>较高时，图像</a:t>
            </a:r>
            <a:r>
              <a:rPr lang="en-US" altLang="zh-CN" sz="2000" dirty="0">
                <a:latin typeface="+mn-ea"/>
              </a:rPr>
              <a:t>-</a:t>
            </a:r>
            <a:r>
              <a:rPr lang="zh-CN" altLang="en-US" sz="2000" dirty="0">
                <a:latin typeface="+mn-ea"/>
              </a:rPr>
              <a:t>文本对之间的相关性更高。</a:t>
            </a:r>
            <a:endParaRPr lang="zh-CN" altLang="en-US" sz="2400" dirty="0"/>
          </a:p>
        </p:txBody>
      </p:sp>
    </p:spTree>
    <p:extLst>
      <p:ext uri="{BB962C8B-B14F-4D97-AF65-F5344CB8AC3E}">
        <p14:creationId xmlns:p14="http://schemas.microsoft.com/office/powerpoint/2010/main" val="3756377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AIGC</a:t>
            </a:r>
            <a:r>
              <a:rPr lang="zh-CN" altLang="en-US" dirty="0"/>
              <a:t>图像评价</a:t>
            </a:r>
          </a:p>
        </p:txBody>
      </p:sp>
      <p:sp>
        <p:nvSpPr>
          <p:cNvPr id="6" name="内容占位符 4">
            <a:extLst>
              <a:ext uri="{FF2B5EF4-FFF2-40B4-BE49-F238E27FC236}">
                <a16:creationId xmlns:a16="http://schemas.microsoft.com/office/drawing/2014/main" id="{C7A6A1D6-11C0-9555-853F-B69FEC24C12B}"/>
              </a:ext>
            </a:extLst>
          </p:cNvPr>
          <p:cNvSpPr>
            <a:spLocks noGrp="1"/>
          </p:cNvSpPr>
          <p:nvPr>
            <p:ph sz="quarter" idx="10"/>
          </p:nvPr>
        </p:nvSpPr>
        <p:spPr>
          <a:xfrm>
            <a:off x="658699" y="1685678"/>
            <a:ext cx="11162884" cy="4921498"/>
          </a:xfrm>
        </p:spPr>
        <p:txBody>
          <a:bodyPr>
            <a:normAutofit/>
          </a:bodyPr>
          <a:lstStyle/>
          <a:p>
            <a:r>
              <a:rPr lang="zh-CN" altLang="en-US" sz="2400" dirty="0"/>
              <a:t>生成图像评价指标</a:t>
            </a:r>
            <a:endParaRPr lang="en-US" altLang="zh-CN" sz="2400" dirty="0"/>
          </a:p>
          <a:p>
            <a:pPr marL="685800" marR="0" lvl="1" indent="-228600" algn="l" defTabSz="914400" rtl="0" eaLnBrk="1" fontAlgn="auto" latinLnBrk="0" hangingPunct="1">
              <a:lnSpc>
                <a:spcPct val="120000"/>
              </a:lnSpc>
              <a:spcBef>
                <a:spcPts val="500"/>
              </a:spcBef>
              <a:spcAft>
                <a:spcPts val="0"/>
              </a:spcAft>
              <a:buClr>
                <a:srgbClr val="004098"/>
              </a:buClr>
              <a:buSzPct val="100000"/>
              <a:buFont typeface="Calibri" panose="020F0502020204030204" pitchFamily="34" charset="0"/>
              <a:buChar char="▪"/>
              <a:tabLst/>
              <a:defRPr/>
            </a:pPr>
            <a:r>
              <a:rPr kumimoji="0" lang="zh-CN" altLang="en-US" sz="2000" b="1" i="0" u="none" strike="noStrike" kern="1200" cap="none" spc="0" normalizeH="0" baseline="0" noProof="0" dirty="0">
                <a:ln>
                  <a:noFill/>
                </a:ln>
                <a:solidFill>
                  <a:srgbClr val="000000"/>
                </a:solidFill>
                <a:effectLst/>
                <a:uLnTx/>
                <a:uFillTx/>
                <a:latin typeface="等线"/>
                <a:ea typeface="等线"/>
                <a:cs typeface="+mn-cs"/>
              </a:rPr>
              <a:t>然而，这些指标实际上可能会给出与人类感知大相径庭的评估</a:t>
            </a:r>
            <a:endParaRPr lang="en-US" altLang="zh-CN" sz="2400" dirty="0"/>
          </a:p>
        </p:txBody>
      </p:sp>
      <p:pic>
        <p:nvPicPr>
          <p:cNvPr id="2" name="图片 1">
            <a:extLst>
              <a:ext uri="{FF2B5EF4-FFF2-40B4-BE49-F238E27FC236}">
                <a16:creationId xmlns:a16="http://schemas.microsoft.com/office/drawing/2014/main" id="{36123049-221D-53AB-A651-31AFCAD868DE}"/>
              </a:ext>
            </a:extLst>
          </p:cNvPr>
          <p:cNvPicPr>
            <a:picLocks noChangeAspect="1"/>
          </p:cNvPicPr>
          <p:nvPr/>
        </p:nvPicPr>
        <p:blipFill rotWithShape="1">
          <a:blip r:embed="rId3"/>
          <a:srcRect b="26988"/>
          <a:stretch/>
        </p:blipFill>
        <p:spPr>
          <a:xfrm>
            <a:off x="1046991" y="2807978"/>
            <a:ext cx="10085905" cy="2294110"/>
          </a:xfrm>
          <a:prstGeom prst="rect">
            <a:avLst/>
          </a:prstGeom>
        </p:spPr>
      </p:pic>
      <p:sp>
        <p:nvSpPr>
          <p:cNvPr id="4" name="矩形 3">
            <a:extLst>
              <a:ext uri="{FF2B5EF4-FFF2-40B4-BE49-F238E27FC236}">
                <a16:creationId xmlns:a16="http://schemas.microsoft.com/office/drawing/2014/main" id="{C3EB478E-55C8-6DA4-62DE-E7CD44F3DA83}"/>
              </a:ext>
            </a:extLst>
          </p:cNvPr>
          <p:cNvSpPr/>
          <p:nvPr/>
        </p:nvSpPr>
        <p:spPr>
          <a:xfrm>
            <a:off x="1835238" y="4043966"/>
            <a:ext cx="9297657" cy="315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D21F125-70B7-ADCC-2CDE-38F67661A66C}"/>
              </a:ext>
            </a:extLst>
          </p:cNvPr>
          <p:cNvSpPr txBox="1"/>
          <p:nvPr/>
        </p:nvSpPr>
        <p:spPr>
          <a:xfrm>
            <a:off x="251759" y="6338076"/>
            <a:ext cx="11676368"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Li, </a:t>
            </a:r>
            <a:r>
              <a:rPr lang="en-US" altLang="zh-CN" sz="1400" b="0" i="0" dirty="0" err="1">
                <a:solidFill>
                  <a:srgbClr val="222222"/>
                </a:solidFill>
                <a:effectLst/>
                <a:latin typeface="Arial" panose="020B0604020202020204" pitchFamily="34" charset="0"/>
              </a:rPr>
              <a:t>Chunyi</a:t>
            </a:r>
            <a:r>
              <a:rPr lang="en-US" altLang="zh-CN" sz="1400" b="0" i="0" dirty="0">
                <a:solidFill>
                  <a:srgbClr val="222222"/>
                </a:solidFill>
                <a:effectLst/>
                <a:latin typeface="Arial" panose="020B0604020202020204" pitchFamily="34" charset="0"/>
              </a:rPr>
              <a:t>, et al. "AGIQA-3K: An Open Database for AI-Generated Image Quality Assessment." </a:t>
            </a:r>
            <a:r>
              <a:rPr lang="en-US" altLang="zh-CN" sz="1400" b="0" i="1" dirty="0" err="1">
                <a:solidFill>
                  <a:srgbClr val="222222"/>
                </a:solidFill>
                <a:effectLst/>
                <a:latin typeface="Arial" panose="020B0604020202020204" pitchFamily="34" charset="0"/>
              </a:rPr>
              <a:t>arXiv</a:t>
            </a:r>
            <a:r>
              <a:rPr lang="en-US" altLang="zh-CN" sz="1400" b="0" i="1" dirty="0">
                <a:solidFill>
                  <a:srgbClr val="222222"/>
                </a:solidFill>
                <a:effectLst/>
                <a:latin typeface="Arial" panose="020B0604020202020204" pitchFamily="34" charset="0"/>
              </a:rPr>
              <a:t> preprint arXiv:2306.04717</a:t>
            </a:r>
            <a:r>
              <a:rPr lang="en-US" altLang="zh-CN" sz="1400" b="0" i="0" dirty="0">
                <a:solidFill>
                  <a:srgbClr val="222222"/>
                </a:solidFill>
                <a:effectLst/>
                <a:latin typeface="Arial" panose="020B0604020202020204" pitchFamily="34" charset="0"/>
              </a:rPr>
              <a:t> (2023).</a:t>
            </a:r>
            <a:endParaRPr lang="zh-CN" altLang="en-US" sz="1400" dirty="0"/>
          </a:p>
        </p:txBody>
      </p:sp>
    </p:spTree>
    <p:extLst>
      <p:ext uri="{BB962C8B-B14F-4D97-AF65-F5344CB8AC3E}">
        <p14:creationId xmlns:p14="http://schemas.microsoft.com/office/powerpoint/2010/main" val="29284723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29261</TotalTime>
  <Words>2135</Words>
  <Application>Microsoft Office PowerPoint</Application>
  <PresentationFormat>宽屏</PresentationFormat>
  <Paragraphs>243</Paragraphs>
  <Slides>31</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-apple-system</vt:lpstr>
      <vt:lpstr>等线</vt:lpstr>
      <vt:lpstr>等线 Light</vt:lpstr>
      <vt:lpstr>微软雅黑</vt:lpstr>
      <vt:lpstr>Arial</vt:lpstr>
      <vt:lpstr>Calibri</vt:lpstr>
      <vt:lpstr>Century Gothic</vt:lpstr>
      <vt:lpstr>Roboto</vt:lpstr>
      <vt:lpstr>Wingdings</vt:lpstr>
      <vt:lpstr>2016-VI主题-蓝</vt:lpstr>
      <vt:lpstr>AIGC质量评价研究</vt:lpstr>
      <vt:lpstr>Assignment1 Requirements</vt:lpstr>
      <vt:lpstr>目录 Contents</vt:lpstr>
      <vt:lpstr>AI Generated Content (AIGC)</vt:lpstr>
      <vt:lpstr>AI Generated Content (AIGC)</vt:lpstr>
      <vt:lpstr>AI Generated Content (AIGC)</vt:lpstr>
      <vt:lpstr>AI Generated Content (AIGC)</vt:lpstr>
      <vt:lpstr>AIGC图像评价</vt:lpstr>
      <vt:lpstr>AIGC图像评价</vt:lpstr>
      <vt:lpstr>AIGC图像评价</vt:lpstr>
      <vt:lpstr>AIGC图像评价</vt:lpstr>
      <vt:lpstr>AIGC图像评价</vt:lpstr>
      <vt:lpstr>AIGC图像评价</vt:lpstr>
      <vt:lpstr>AIGC图像评价</vt:lpstr>
      <vt:lpstr>目录 Contents</vt:lpstr>
      <vt:lpstr>AIGCIQA2023</vt:lpstr>
      <vt:lpstr>AIGCIQA2023</vt:lpstr>
      <vt:lpstr>AIGCIQA2023</vt:lpstr>
      <vt:lpstr>AIGCIQA2023</vt:lpstr>
      <vt:lpstr>AIGCIQA2023</vt:lpstr>
      <vt:lpstr>AIGCIQA2023</vt:lpstr>
      <vt:lpstr>AIGCIQA2023</vt:lpstr>
      <vt:lpstr>AGIQA-3K</vt:lpstr>
      <vt:lpstr>AGIQA-3K</vt:lpstr>
      <vt:lpstr>AGIQA-3K</vt:lpstr>
      <vt:lpstr>AGIQA-3K</vt:lpstr>
      <vt:lpstr>AGIQA-3K</vt:lpstr>
      <vt:lpstr>目录 Contents</vt:lpstr>
      <vt:lpstr>AIGC质量评价</vt:lpstr>
      <vt:lpstr>Assignment1 Requirements</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JL Han</cp:lastModifiedBy>
  <cp:revision>3266</cp:revision>
  <cp:lastPrinted>2018-05-29T14:21:34Z</cp:lastPrinted>
  <dcterms:created xsi:type="dcterms:W3CDTF">2016-04-20T02:59:17Z</dcterms:created>
  <dcterms:modified xsi:type="dcterms:W3CDTF">2023-10-23T07:21:31Z</dcterms:modified>
</cp:coreProperties>
</file>